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1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98" r:id="rId3"/>
    <p:sldId id="261" r:id="rId4"/>
    <p:sldId id="266" r:id="rId5"/>
    <p:sldId id="267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80" r:id="rId14"/>
    <p:sldId id="281" r:id="rId15"/>
    <p:sldId id="279" r:id="rId16"/>
    <p:sldId id="283" r:id="rId17"/>
    <p:sldId id="270" r:id="rId18"/>
    <p:sldId id="287" r:id="rId19"/>
    <p:sldId id="289" r:id="rId20"/>
    <p:sldId id="290" r:id="rId21"/>
    <p:sldId id="291" r:id="rId22"/>
    <p:sldId id="299" r:id="rId23"/>
    <p:sldId id="288" r:id="rId24"/>
    <p:sldId id="292" r:id="rId25"/>
    <p:sldId id="294" r:id="rId26"/>
    <p:sldId id="293" r:id="rId27"/>
    <p:sldId id="295" r:id="rId28"/>
    <p:sldId id="296" r:id="rId29"/>
    <p:sldId id="271" r:id="rId30"/>
  </p:sldIdLst>
  <p:sldSz cx="9144000" cy="5143500" type="screen16x9"/>
  <p:notesSz cx="6858000" cy="9144000"/>
  <p:embeddedFontLst>
    <p:embeddedFont>
      <p:font typeface="Raleway Black" panose="020B0604020202020204" charset="0"/>
      <p:bold r:id="rId32"/>
      <p:boldItalic r:id="rId33"/>
    </p:embeddedFont>
    <p:embeddedFont>
      <p:font typeface="DM Sans" pitchFamily="2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DM Sans Medium" pitchFamily="2" charset="0"/>
      <p:regular r:id="rId42"/>
      <p:bold r:id="rId43"/>
      <p:italic r:id="rId44"/>
      <p:boldItalic r:id="rId45"/>
    </p:embeddedFont>
    <p:embeddedFont>
      <p:font typeface="DM Sans SemiBold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gw4Z2VQHLfiEqU9EdLQgYHaKv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08F"/>
    <a:srgbClr val="FF4400"/>
    <a:srgbClr val="FF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4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FB6-4E63-BBA1-972C7C03CBDE}"/>
              </c:ext>
            </c:extLst>
          </c:dPt>
          <c:dPt>
            <c:idx val="1"/>
            <c:bubble3D val="0"/>
            <c:spPr>
              <a:solidFill>
                <a:srgbClr val="5B00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B6-4E63-BBA1-972C7C03CBD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0.49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B6-4E63-BBA1-972C7C03C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Nada o poco probable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18 - 34</c:v>
                </c:pt>
                <c:pt idx="4">
                  <c:v>35 - 54</c:v>
                </c:pt>
                <c:pt idx="5">
                  <c:v>55+</c:v>
                </c:pt>
                <c:pt idx="6">
                  <c:v>Norte</c:v>
                </c:pt>
                <c:pt idx="7">
                  <c:v>Centro</c:v>
                </c:pt>
                <c:pt idx="8">
                  <c:v>Sur</c:v>
                </c:pt>
                <c:pt idx="9">
                  <c:v>RM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0.26700000000000002</c:v>
                </c:pt>
                <c:pt idx="1">
                  <c:v>0.24600286300664301</c:v>
                </c:pt>
                <c:pt idx="2">
                  <c:v>0.2875851562660377</c:v>
                </c:pt>
                <c:pt idx="3">
                  <c:v>0.24870725619100084</c:v>
                </c:pt>
                <c:pt idx="4">
                  <c:v>0.31039033045780007</c:v>
                </c:pt>
                <c:pt idx="5">
                  <c:v>0.23818649331629468</c:v>
                </c:pt>
                <c:pt idx="6">
                  <c:v>0.24237972035981731</c:v>
                </c:pt>
                <c:pt idx="7">
                  <c:v>0.27182553740719068</c:v>
                </c:pt>
                <c:pt idx="8">
                  <c:v>0.32644115241247496</c:v>
                </c:pt>
                <c:pt idx="9">
                  <c:v>0.23836186299578016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1-41AD-9966-9BE5E7BB49C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Algo probable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18 - 34</c:v>
                </c:pt>
                <c:pt idx="4">
                  <c:v>35 - 54</c:v>
                </c:pt>
                <c:pt idx="5">
                  <c:v>55+</c:v>
                </c:pt>
                <c:pt idx="6">
                  <c:v>Norte</c:v>
                </c:pt>
                <c:pt idx="7">
                  <c:v>Centro</c:v>
                </c:pt>
                <c:pt idx="8">
                  <c:v>Sur</c:v>
                </c:pt>
                <c:pt idx="9">
                  <c:v>RM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0.36699999999999999</c:v>
                </c:pt>
                <c:pt idx="1">
                  <c:v>0.35045934494289183</c:v>
                </c:pt>
                <c:pt idx="2">
                  <c:v>0.38209444368007039</c:v>
                </c:pt>
                <c:pt idx="3">
                  <c:v>0.33783934406513483</c:v>
                </c:pt>
                <c:pt idx="4">
                  <c:v>0.38282242476938061</c:v>
                </c:pt>
                <c:pt idx="5">
                  <c:v>0.37734721468001126</c:v>
                </c:pt>
                <c:pt idx="6">
                  <c:v>0.32629215483675117</c:v>
                </c:pt>
                <c:pt idx="7">
                  <c:v>0.41412550232085815</c:v>
                </c:pt>
                <c:pt idx="8">
                  <c:v>0.35586902226692613</c:v>
                </c:pt>
                <c:pt idx="9">
                  <c:v>0.36084555590515099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1-41AD-9966-9BE5E7BB49C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Bastante o muy probable</c:v>
                </c:pt>
              </c:strCache>
            </c:strRef>
          </c:tx>
          <c:spPr>
            <a:solidFill>
              <a:srgbClr val="FF00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18 - 34</c:v>
                </c:pt>
                <c:pt idx="4">
                  <c:v>35 - 54</c:v>
                </c:pt>
                <c:pt idx="5">
                  <c:v>55+</c:v>
                </c:pt>
                <c:pt idx="6">
                  <c:v>Norte</c:v>
                </c:pt>
                <c:pt idx="7">
                  <c:v>Centro</c:v>
                </c:pt>
                <c:pt idx="8">
                  <c:v>Sur</c:v>
                </c:pt>
                <c:pt idx="9">
                  <c:v>RM</c:v>
                </c:pt>
              </c:strCache>
            </c:strRef>
          </c:cat>
          <c:val>
            <c:numRef>
              <c:f>Hoja1!$D$2:$D$11</c:f>
              <c:numCache>
                <c:formatCode>0%</c:formatCode>
                <c:ptCount val="10"/>
                <c:pt idx="0">
                  <c:v>0.36599999999999999</c:v>
                </c:pt>
                <c:pt idx="1">
                  <c:v>0.40353779205046153</c:v>
                </c:pt>
                <c:pt idx="2">
                  <c:v>0.33032040005389463</c:v>
                </c:pt>
                <c:pt idx="3">
                  <c:v>0.41345339974386514</c:v>
                </c:pt>
                <c:pt idx="4">
                  <c:v>0.30678724477281838</c:v>
                </c:pt>
                <c:pt idx="5">
                  <c:v>0.38446629200369531</c:v>
                </c:pt>
                <c:pt idx="6">
                  <c:v>0.43132812480343174</c:v>
                </c:pt>
                <c:pt idx="7">
                  <c:v>0.31404896027195001</c:v>
                </c:pt>
                <c:pt idx="8">
                  <c:v>0.31768982532059936</c:v>
                </c:pt>
                <c:pt idx="9">
                  <c:v>0.40079258109906957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1-41AD-9966-9BE5E7BB4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4057119"/>
        <c:axId val="1674050879"/>
      </c:barChart>
      <c:catAx>
        <c:axId val="16740571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050879"/>
        <c:crosses val="autoZero"/>
        <c:auto val="1"/>
        <c:lblAlgn val="ctr"/>
        <c:lblOffset val="100"/>
        <c:noMultiLvlLbl val="0"/>
      </c:catAx>
      <c:valAx>
        <c:axId val="1674050879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674057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18 - 34</c:v>
                </c:pt>
                <c:pt idx="4">
                  <c:v>35 - 54</c:v>
                </c:pt>
                <c:pt idx="5">
                  <c:v>55+</c:v>
                </c:pt>
                <c:pt idx="6">
                  <c:v>Norte</c:v>
                </c:pt>
                <c:pt idx="7">
                  <c:v>Centro</c:v>
                </c:pt>
                <c:pt idx="8">
                  <c:v>Sur</c:v>
                </c:pt>
                <c:pt idx="9">
                  <c:v>RM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0.371</c:v>
                </c:pt>
                <c:pt idx="1">
                  <c:v>0.41827201868163139</c:v>
                </c:pt>
                <c:pt idx="2">
                  <c:v>0.32721403365765445</c:v>
                </c:pt>
                <c:pt idx="3">
                  <c:v>0.47639811552190797</c:v>
                </c:pt>
                <c:pt idx="4">
                  <c:v>0.32188528806111416</c:v>
                </c:pt>
                <c:pt idx="5">
                  <c:v>0.32254903941025143</c:v>
                </c:pt>
                <c:pt idx="6">
                  <c:v>0.36293783698297971</c:v>
                </c:pt>
                <c:pt idx="7">
                  <c:v>0.32345522408778005</c:v>
                </c:pt>
                <c:pt idx="8">
                  <c:v>0.28369334397678581</c:v>
                </c:pt>
                <c:pt idx="9">
                  <c:v>0.44866735113005363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1-41AD-9966-9BE5E7BB49C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18 - 34</c:v>
                </c:pt>
                <c:pt idx="4">
                  <c:v>35 - 54</c:v>
                </c:pt>
                <c:pt idx="5">
                  <c:v>55+</c:v>
                </c:pt>
                <c:pt idx="6">
                  <c:v>Norte</c:v>
                </c:pt>
                <c:pt idx="7">
                  <c:v>Centro</c:v>
                </c:pt>
                <c:pt idx="8">
                  <c:v>Sur</c:v>
                </c:pt>
                <c:pt idx="9">
                  <c:v>RM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0.627</c:v>
                </c:pt>
                <c:pt idx="1">
                  <c:v>0.5817279813183649</c:v>
                </c:pt>
                <c:pt idx="2">
                  <c:v>0.67278596634234811</c:v>
                </c:pt>
                <c:pt idx="3">
                  <c:v>0.52360188447809264</c:v>
                </c:pt>
                <c:pt idx="4">
                  <c:v>0.67811471193888584</c:v>
                </c:pt>
                <c:pt idx="5">
                  <c:v>0.67745096058974918</c:v>
                </c:pt>
                <c:pt idx="6">
                  <c:v>0.63706216301702046</c:v>
                </c:pt>
                <c:pt idx="7">
                  <c:v>0.67654477591221918</c:v>
                </c:pt>
                <c:pt idx="8">
                  <c:v>0.71630665602321486</c:v>
                </c:pt>
                <c:pt idx="9">
                  <c:v>0.5513326488699466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1-41AD-9966-9BE5E7BB4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4057119"/>
        <c:axId val="1674050879"/>
      </c:barChart>
      <c:catAx>
        <c:axId val="16740571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050879"/>
        <c:crosses val="autoZero"/>
        <c:auto val="1"/>
        <c:lblAlgn val="ctr"/>
        <c:lblOffset val="100"/>
        <c:noMultiLvlLbl val="0"/>
      </c:catAx>
      <c:valAx>
        <c:axId val="1674050879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674057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96555069221388"/>
          <c:y val="2.1131564789599499E-2"/>
          <c:w val="0.7218544721374105"/>
          <c:h val="0.9225175957714685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Tipo de delito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Robo con violencia o intimidación en la calle</c:v>
                </c:pt>
                <c:pt idx="1">
                  <c:v>Robo sin violencia ni intimidación en la calle</c:v>
                </c:pt>
                <c:pt idx="2">
                  <c:v>Robo de vehículos</c:v>
                </c:pt>
                <c:pt idx="3">
                  <c:v>Robo sin violencia ni intimidación en su hogar</c:v>
                </c:pt>
                <c:pt idx="4">
                  <c:v>Agresión o lesión</c:v>
                </c:pt>
                <c:pt idx="5">
                  <c:v>Robo con violencia o intimidación en su hogar</c:v>
                </c:pt>
              </c:strCache>
            </c:strRef>
          </c:cat>
          <c:val>
            <c:numRef>
              <c:f>Hoja1!$B$2:$B$7</c:f>
              <c:numCache>
                <c:formatCode>###0%</c:formatCode>
                <c:ptCount val="6"/>
                <c:pt idx="0">
                  <c:v>0.39196344653432169</c:v>
                </c:pt>
                <c:pt idx="1">
                  <c:v>0.28611577629695301</c:v>
                </c:pt>
                <c:pt idx="2">
                  <c:v>0.27795728392349106</c:v>
                </c:pt>
                <c:pt idx="3">
                  <c:v>0.17728540334357734</c:v>
                </c:pt>
                <c:pt idx="4">
                  <c:v>0.11632301597754684</c:v>
                </c:pt>
                <c:pt idx="5">
                  <c:v>8.6842164733086161E-2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3-4B2C-9700-B0CF7B1F7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4956383"/>
        <c:axId val="1674956799"/>
      </c:barChart>
      <c:catAx>
        <c:axId val="1674956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956799"/>
        <c:crosses val="autoZero"/>
        <c:auto val="1"/>
        <c:lblAlgn val="ctr"/>
        <c:lblOffset val="100"/>
        <c:noMultiLvlLbl val="0"/>
      </c:catAx>
      <c:valAx>
        <c:axId val="1674956799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674956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44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E9-4AB7-A90F-4B4EEE1D4449}"/>
              </c:ext>
            </c:extLst>
          </c:dPt>
          <c:dPt>
            <c:idx val="2"/>
            <c:invertIfNegative val="0"/>
            <c:bubble3D val="0"/>
            <c:spPr>
              <a:solidFill>
                <a:srgbClr val="FF4400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E9-4AB7-A90F-4B4EEE1D4449}"/>
              </c:ext>
            </c:extLst>
          </c:dPt>
          <c:dPt>
            <c:idx val="3"/>
            <c:invertIfNegative val="0"/>
            <c:bubble3D val="0"/>
            <c:spPr>
              <a:solidFill>
                <a:srgbClr val="FF4400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E9-4AB7-A90F-4B4EEE1D44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Nada seguro</c:v>
                </c:pt>
                <c:pt idx="1">
                  <c:v>Poco seguro</c:v>
                </c:pt>
                <c:pt idx="2">
                  <c:v>Bastante seguro</c:v>
                </c:pt>
                <c:pt idx="3">
                  <c:v>Muy seguro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7.8207249586947913E-2</c:v>
                </c:pt>
                <c:pt idx="1">
                  <c:v>0.21098492031196461</c:v>
                </c:pt>
                <c:pt idx="2">
                  <c:v>0.57686425893735838</c:v>
                </c:pt>
                <c:pt idx="3">
                  <c:v>0.13394357116372896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E9-4AB7-A90F-4B4EEE1D44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1913263"/>
        <c:axId val="834649631"/>
      </c:barChart>
      <c:catAx>
        <c:axId val="83191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834649631"/>
        <c:crosses val="autoZero"/>
        <c:auto val="1"/>
        <c:lblAlgn val="ctr"/>
        <c:lblOffset val="100"/>
        <c:noMultiLvlLbl val="0"/>
      </c:catAx>
      <c:valAx>
        <c:axId val="83464963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191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44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AD-497D-833D-C3EBAC0014EC}"/>
              </c:ext>
            </c:extLst>
          </c:dPt>
          <c:dPt>
            <c:idx val="2"/>
            <c:invertIfNegative val="0"/>
            <c:bubble3D val="0"/>
            <c:spPr>
              <a:solidFill>
                <a:srgbClr val="FF4400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AD-497D-833D-C3EBAC0014EC}"/>
              </c:ext>
            </c:extLst>
          </c:dPt>
          <c:dPt>
            <c:idx val="3"/>
            <c:invertIfNegative val="0"/>
            <c:bubble3D val="0"/>
            <c:spPr>
              <a:solidFill>
                <a:srgbClr val="FF4400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AD-497D-833D-C3EBAC0014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Nada seguro</c:v>
                </c:pt>
                <c:pt idx="1">
                  <c:v>Poco seguro</c:v>
                </c:pt>
                <c:pt idx="2">
                  <c:v>Bastante seguro</c:v>
                </c:pt>
                <c:pt idx="3">
                  <c:v>Muy seguro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0.1123185937520938</c:v>
                </c:pt>
                <c:pt idx="1">
                  <c:v>0.29720045974770554</c:v>
                </c:pt>
                <c:pt idx="2">
                  <c:v>0.52451257048487177</c:v>
                </c:pt>
                <c:pt idx="3">
                  <c:v>6.5968376015329067E-2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AD-497D-833D-C3EBAC001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1913263"/>
        <c:axId val="834649631"/>
      </c:barChart>
      <c:catAx>
        <c:axId val="83191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834649631"/>
        <c:crosses val="autoZero"/>
        <c:auto val="1"/>
        <c:lblAlgn val="ctr"/>
        <c:lblOffset val="100"/>
        <c:noMultiLvlLbl val="0"/>
      </c:catAx>
      <c:valAx>
        <c:axId val="83464963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191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44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E9-4B33-9E1D-938334085036}"/>
              </c:ext>
            </c:extLst>
          </c:dPt>
          <c:dPt>
            <c:idx val="2"/>
            <c:invertIfNegative val="0"/>
            <c:bubble3D val="0"/>
            <c:spPr>
              <a:solidFill>
                <a:srgbClr val="FF4400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E9-4B33-9E1D-938334085036}"/>
              </c:ext>
            </c:extLst>
          </c:dPt>
          <c:dPt>
            <c:idx val="3"/>
            <c:invertIfNegative val="0"/>
            <c:bubble3D val="0"/>
            <c:spPr>
              <a:solidFill>
                <a:srgbClr val="FF4400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E9-4B33-9E1D-9383340850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Nada seguro</c:v>
                </c:pt>
                <c:pt idx="1">
                  <c:v>Poco seguro</c:v>
                </c:pt>
                <c:pt idx="2">
                  <c:v>Bastante seguro</c:v>
                </c:pt>
                <c:pt idx="3">
                  <c:v>Muy seguro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0.22111447010236365</c:v>
                </c:pt>
                <c:pt idx="1">
                  <c:v>0.45051753499705005</c:v>
                </c:pt>
                <c:pt idx="2">
                  <c:v>0.29819336678684599</c:v>
                </c:pt>
                <c:pt idx="3">
                  <c:v>3.0174628113740418E-2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E9-4B33-9E1D-938334085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1913263"/>
        <c:axId val="834649631"/>
      </c:barChart>
      <c:catAx>
        <c:axId val="83191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834649631"/>
        <c:crosses val="autoZero"/>
        <c:auto val="1"/>
        <c:lblAlgn val="ctr"/>
        <c:lblOffset val="100"/>
        <c:noMultiLvlLbl val="0"/>
      </c:catAx>
      <c:valAx>
        <c:axId val="83464963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191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4400">
                  <a:alpha val="8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AE-442B-ABBE-78B46273C71C}"/>
              </c:ext>
            </c:extLst>
          </c:dPt>
          <c:dPt>
            <c:idx val="2"/>
            <c:invertIfNegative val="0"/>
            <c:bubble3D val="0"/>
            <c:spPr>
              <a:solidFill>
                <a:srgbClr val="FF4400">
                  <a:alpha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AE-442B-ABBE-78B46273C71C}"/>
              </c:ext>
            </c:extLst>
          </c:dPt>
          <c:dPt>
            <c:idx val="3"/>
            <c:invertIfNegative val="0"/>
            <c:bubble3D val="0"/>
            <c:spPr>
              <a:solidFill>
                <a:srgbClr val="FF4400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AE-442B-ABBE-78B46273C7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Nada seguro</c:v>
                </c:pt>
                <c:pt idx="1">
                  <c:v>Poco seguro</c:v>
                </c:pt>
                <c:pt idx="2">
                  <c:v>Bastante seguro</c:v>
                </c:pt>
                <c:pt idx="3">
                  <c:v>Muy seguro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0.41629966109530592</c:v>
                </c:pt>
                <c:pt idx="1">
                  <c:v>0.40167981377443451</c:v>
                </c:pt>
                <c:pt idx="2">
                  <c:v>0.17103229066814499</c:v>
                </c:pt>
                <c:pt idx="3">
                  <c:v>1.0988234462114568E-2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AE-442B-ABBE-78B46273C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1913263"/>
        <c:axId val="834649631"/>
      </c:barChart>
      <c:catAx>
        <c:axId val="83191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834649631"/>
        <c:crosses val="autoZero"/>
        <c:auto val="1"/>
        <c:lblAlgn val="ctr"/>
        <c:lblOffset val="100"/>
        <c:noMultiLvlLbl val="0"/>
      </c:catAx>
      <c:valAx>
        <c:axId val="83464963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191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96555069221388"/>
          <c:y val="2.1131564789599499E-2"/>
          <c:w val="0.7218544721374105"/>
          <c:h val="0.9225175957714685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Tipo de delito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Radio</c:v>
                </c:pt>
                <c:pt idx="1">
                  <c:v>Medios digitales</c:v>
                </c:pt>
                <c:pt idx="2">
                  <c:v>Noticiarios de TV</c:v>
                </c:pt>
                <c:pt idx="3">
                  <c:v>Gobierno</c:v>
                </c:pt>
                <c:pt idx="4">
                  <c:v>Matinales de TV</c:v>
                </c:pt>
                <c:pt idx="5">
                  <c:v>Poder Judicial</c:v>
                </c:pt>
                <c:pt idx="6">
                  <c:v>Congreso</c:v>
                </c:pt>
                <c:pt idx="7">
                  <c:v>Partidos políticos</c:v>
                </c:pt>
              </c:strCache>
            </c:strRef>
          </c:cat>
          <c:val>
            <c:numRef>
              <c:f>Hoja1!$B$2:$B$9</c:f>
              <c:numCache>
                <c:formatCode>###0.0</c:formatCode>
                <c:ptCount val="8"/>
                <c:pt idx="0">
                  <c:v>5.3281292055370999</c:v>
                </c:pt>
                <c:pt idx="1">
                  <c:v>4.6511635613918099</c:v>
                </c:pt>
                <c:pt idx="2">
                  <c:v>3.6803279455979601</c:v>
                </c:pt>
                <c:pt idx="3">
                  <c:v>2.9307201608230602</c:v>
                </c:pt>
                <c:pt idx="4">
                  <c:v>2.92416510162183</c:v>
                </c:pt>
                <c:pt idx="5">
                  <c:v>1.9927131740056687</c:v>
                </c:pt>
                <c:pt idx="6">
                  <c:v>1.3991027753850172</c:v>
                </c:pt>
                <c:pt idx="7">
                  <c:v>1.2487036632073982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3-4B2C-9700-B0CF7B1F7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4956383"/>
        <c:axId val="1674956799"/>
      </c:barChart>
      <c:catAx>
        <c:axId val="1674956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956799"/>
        <c:crosses val="autoZero"/>
        <c:auto val="1"/>
        <c:lblAlgn val="ctr"/>
        <c:lblOffset val="100"/>
        <c:noMultiLvlLbl val="0"/>
      </c:catAx>
      <c:valAx>
        <c:axId val="1674956799"/>
        <c:scaling>
          <c:orientation val="minMax"/>
        </c:scaling>
        <c:delete val="1"/>
        <c:axPos val="t"/>
        <c:numFmt formatCode="###0.0" sourceLinked="1"/>
        <c:majorTickMark val="none"/>
        <c:minorTickMark val="none"/>
        <c:tickLblPos val="nextTo"/>
        <c:crossAx val="1674956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96555069221388"/>
          <c:y val="2.1131564789599499E-2"/>
          <c:w val="0.7218544721374105"/>
          <c:h val="0.9225175957714685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Tipo de delito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Medios que aparecen únicamente en Internet</c:v>
                </c:pt>
                <c:pt idx="1">
                  <c:v>Diarios y medios digitales</c:v>
                </c:pt>
                <c:pt idx="2">
                  <c:v>WhatsApp</c:v>
                </c:pt>
                <c:pt idx="3">
                  <c:v>Instagram</c:v>
                </c:pt>
                <c:pt idx="4">
                  <c:v>Noticieros de televisión</c:v>
                </c:pt>
                <c:pt idx="5">
                  <c:v>Facebook</c:v>
                </c:pt>
                <c:pt idx="6">
                  <c:v>Radios</c:v>
                </c:pt>
                <c:pt idx="7">
                  <c:v>YouTube</c:v>
                </c:pt>
                <c:pt idx="8">
                  <c:v>Twitter</c:v>
                </c:pt>
                <c:pt idx="9">
                  <c:v>Medios comunales o regionales</c:v>
                </c:pt>
                <c:pt idx="10">
                  <c:v>Matinales de televisión</c:v>
                </c:pt>
                <c:pt idx="11">
                  <c:v>TikTok</c:v>
                </c:pt>
              </c:strCache>
            </c:strRef>
          </c:cat>
          <c:val>
            <c:numRef>
              <c:f>Hoja1!$B$2:$B$13</c:f>
              <c:numCache>
                <c:formatCode>###0.0</c:formatCode>
                <c:ptCount val="12"/>
                <c:pt idx="0">
                  <c:v>4.5436364672334149</c:v>
                </c:pt>
                <c:pt idx="1">
                  <c:v>4.2871901354132271</c:v>
                </c:pt>
                <c:pt idx="2">
                  <c:v>4.0595960925611205</c:v>
                </c:pt>
                <c:pt idx="3">
                  <c:v>3.6247986949334217</c:v>
                </c:pt>
                <c:pt idx="4">
                  <c:v>3.5416682119674556</c:v>
                </c:pt>
                <c:pt idx="5">
                  <c:v>3.2014397403863604</c:v>
                </c:pt>
                <c:pt idx="6">
                  <c:v>2.8824882496323725</c:v>
                </c:pt>
                <c:pt idx="7">
                  <c:v>2.4675613232756706</c:v>
                </c:pt>
                <c:pt idx="8">
                  <c:v>2.2168142826033033</c:v>
                </c:pt>
                <c:pt idx="9">
                  <c:v>1.972743085959566</c:v>
                </c:pt>
                <c:pt idx="10">
                  <c:v>1.9725690987484554</c:v>
                </c:pt>
                <c:pt idx="11">
                  <c:v>1.6442201912895911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3-42D9-94D0-98DB35F39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4956383"/>
        <c:axId val="1674956799"/>
      </c:barChart>
      <c:catAx>
        <c:axId val="1674956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956799"/>
        <c:crosses val="autoZero"/>
        <c:auto val="1"/>
        <c:lblAlgn val="ctr"/>
        <c:lblOffset val="100"/>
        <c:noMultiLvlLbl val="0"/>
      </c:catAx>
      <c:valAx>
        <c:axId val="1674956799"/>
        <c:scaling>
          <c:orientation val="minMax"/>
        </c:scaling>
        <c:delete val="1"/>
        <c:axPos val="t"/>
        <c:numFmt formatCode="###0.0" sourceLinked="1"/>
        <c:majorTickMark val="none"/>
        <c:minorTickMark val="none"/>
        <c:tickLblPos val="nextTo"/>
        <c:crossAx val="1674956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400">
                  <a:alpha val="2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6E-42FC-8FF7-A372996B100D}"/>
              </c:ext>
            </c:extLst>
          </c:dPt>
          <c:dPt>
            <c:idx val="1"/>
            <c:invertIfNegative val="0"/>
            <c:bubble3D val="0"/>
            <c:spPr>
              <a:solidFill>
                <a:srgbClr val="FF4400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6E-42FC-8FF7-A372996B100D}"/>
              </c:ext>
            </c:extLst>
          </c:dPt>
          <c:dPt>
            <c:idx val="2"/>
            <c:invertIfNegative val="0"/>
            <c:bubble3D val="0"/>
            <c:spPr>
              <a:solidFill>
                <a:srgbClr val="FF4400">
                  <a:alpha val="5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6E-42FC-8FF7-A372996B100D}"/>
              </c:ext>
            </c:extLst>
          </c:dPt>
          <c:dPt>
            <c:idx val="3"/>
            <c:invertIfNegative val="0"/>
            <c:bubble3D val="0"/>
            <c:spPr>
              <a:solidFill>
                <a:srgbClr val="FF44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6E-42FC-8FF7-A372996B100D}"/>
              </c:ext>
            </c:extLst>
          </c:dPt>
          <c:dPt>
            <c:idx val="4"/>
            <c:invertIfNegative val="0"/>
            <c:bubble3D val="0"/>
            <c:spPr>
              <a:solidFill>
                <a:srgbClr val="FF4400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6E-42FC-8FF7-A372996B10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Hace 4-5 días</c:v>
                </c:pt>
                <c:pt idx="1">
                  <c:v>Hace 6-7 días</c:v>
                </c:pt>
                <c:pt idx="2">
                  <c:v>Hace 2-3 días</c:v>
                </c:pt>
                <c:pt idx="3">
                  <c:v>Nunca</c:v>
                </c:pt>
                <c:pt idx="4">
                  <c:v>Ayer</c:v>
                </c:pt>
                <c:pt idx="5">
                  <c:v>Hoy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0.06</c:v>
                </c:pt>
                <c:pt idx="1">
                  <c:v>7.0000000000000007E-2</c:v>
                </c:pt>
                <c:pt idx="2">
                  <c:v>0.121</c:v>
                </c:pt>
                <c:pt idx="3">
                  <c:v>0.129</c:v>
                </c:pt>
                <c:pt idx="4">
                  <c:v>0.20800000000000002</c:v>
                </c:pt>
                <c:pt idx="5">
                  <c:v>0.41200000000000003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6E-42FC-8FF7-A372996B1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1913263"/>
        <c:axId val="834649631"/>
      </c:barChart>
      <c:catAx>
        <c:axId val="83191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834649631"/>
        <c:crosses val="autoZero"/>
        <c:auto val="1"/>
        <c:lblAlgn val="ctr"/>
        <c:lblOffset val="100"/>
        <c:noMultiLvlLbl val="0"/>
      </c:catAx>
      <c:valAx>
        <c:axId val="83464963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3191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70806670898993"/>
          <c:y val="0.14665124586243558"/>
          <c:w val="0.36048394600958278"/>
          <c:h val="0.6837470144780870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4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1E-40D0-9AFA-B2CA9EAB1A24}"/>
              </c:ext>
            </c:extLst>
          </c:dPt>
          <c:dPt>
            <c:idx val="1"/>
            <c:bubble3D val="0"/>
            <c:spPr>
              <a:solidFill>
                <a:srgbClr val="5B00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1E-40D0-9AFA-B2CA9EAB1A24}"/>
              </c:ext>
            </c:extLst>
          </c:dPt>
          <c:dPt>
            <c:idx val="2"/>
            <c:bubble3D val="0"/>
            <c:spPr>
              <a:solidFill>
                <a:srgbClr val="FF00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1E-40D0-9AFA-B2CA9EAB1A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18 - 34</c:v>
                </c:pt>
                <c:pt idx="1">
                  <c:v>35 - 54</c:v>
                </c:pt>
                <c:pt idx="2">
                  <c:v>55+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0.32</c:v>
                </c:pt>
                <c:pt idx="1">
                  <c:v>0.36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1E-40D0-9AFA-B2CA9EAB1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400">
                  <a:alpha val="2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6E-42FC-8FF7-A372996B100D}"/>
              </c:ext>
            </c:extLst>
          </c:dPt>
          <c:dPt>
            <c:idx val="1"/>
            <c:invertIfNegative val="0"/>
            <c:bubble3D val="0"/>
            <c:spPr>
              <a:solidFill>
                <a:srgbClr val="FF4400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6E-42FC-8FF7-A372996B100D}"/>
              </c:ext>
            </c:extLst>
          </c:dPt>
          <c:dPt>
            <c:idx val="2"/>
            <c:invertIfNegative val="0"/>
            <c:bubble3D val="0"/>
            <c:spPr>
              <a:solidFill>
                <a:srgbClr val="FF4400">
                  <a:alpha val="5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6E-42FC-8FF7-A372996B100D}"/>
              </c:ext>
            </c:extLst>
          </c:dPt>
          <c:dPt>
            <c:idx val="3"/>
            <c:invertIfNegative val="0"/>
            <c:bubble3D val="0"/>
            <c:spPr>
              <a:solidFill>
                <a:srgbClr val="FF4400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6E-42FC-8FF7-A372996B100D}"/>
              </c:ext>
            </c:extLst>
          </c:dPt>
          <c:dPt>
            <c:idx val="4"/>
            <c:invertIfNegative val="0"/>
            <c:bubble3D val="0"/>
            <c:spPr>
              <a:solidFill>
                <a:srgbClr val="FF4400">
                  <a:alpha val="8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6E-42FC-8FF7-A372996B10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Hace 4-5 días</c:v>
                </c:pt>
                <c:pt idx="1">
                  <c:v>Hace 6-7 días</c:v>
                </c:pt>
                <c:pt idx="2">
                  <c:v>Hace 2-3 días</c:v>
                </c:pt>
                <c:pt idx="3">
                  <c:v>Nunca</c:v>
                </c:pt>
                <c:pt idx="4">
                  <c:v>Ayer</c:v>
                </c:pt>
                <c:pt idx="5">
                  <c:v>Hoy</c:v>
                </c:pt>
              </c:strCache>
            </c:strRef>
          </c:cat>
          <c:val>
            <c:numRef>
              <c:f>Hoja1!$B$2:$B$7</c:f>
              <c:numCache>
                <c:formatCode>###0%</c:formatCode>
                <c:ptCount val="6"/>
                <c:pt idx="0">
                  <c:v>4.6070186747752782E-2</c:v>
                </c:pt>
                <c:pt idx="1">
                  <c:v>4.7608468527531006E-2</c:v>
                </c:pt>
                <c:pt idx="2">
                  <c:v>0.11223660277990481</c:v>
                </c:pt>
                <c:pt idx="3">
                  <c:v>0.18446675984328065</c:v>
                </c:pt>
                <c:pt idx="4">
                  <c:v>0.20357008731939635</c:v>
                </c:pt>
                <c:pt idx="5">
                  <c:v>0.40604789478213099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6E-42FC-8FF7-A372996B100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5B008F">
                <a:alpha val="8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B008F">
                  <a:alpha val="2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691-42AB-A097-33B442399BB7}"/>
              </c:ext>
            </c:extLst>
          </c:dPt>
          <c:dPt>
            <c:idx val="1"/>
            <c:invertIfNegative val="0"/>
            <c:bubble3D val="0"/>
            <c:spPr>
              <a:solidFill>
                <a:srgbClr val="5B008F">
                  <a:alpha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91-42AB-A097-33B442399BB7}"/>
              </c:ext>
            </c:extLst>
          </c:dPt>
          <c:dPt>
            <c:idx val="2"/>
            <c:invertIfNegative val="0"/>
            <c:bubble3D val="0"/>
            <c:spPr>
              <a:solidFill>
                <a:srgbClr val="5B008F">
                  <a:alpha val="5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691-42AB-A097-33B442399BB7}"/>
              </c:ext>
            </c:extLst>
          </c:dPt>
          <c:dPt>
            <c:idx val="3"/>
            <c:invertIfNegative val="0"/>
            <c:bubble3D val="0"/>
            <c:spPr>
              <a:solidFill>
                <a:srgbClr val="5B008F">
                  <a:alpha val="7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91-42AB-A097-33B442399B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Hace 4-5 días</c:v>
                </c:pt>
                <c:pt idx="1">
                  <c:v>Hace 6-7 días</c:v>
                </c:pt>
                <c:pt idx="2">
                  <c:v>Hace 2-3 días</c:v>
                </c:pt>
                <c:pt idx="3">
                  <c:v>Nunca</c:v>
                </c:pt>
                <c:pt idx="4">
                  <c:v>Ayer</c:v>
                </c:pt>
                <c:pt idx="5">
                  <c:v>Hoy</c:v>
                </c:pt>
              </c:strCache>
            </c:strRef>
          </c:cat>
          <c:val>
            <c:numRef>
              <c:f>Hoja1!$C$2:$C$7</c:f>
              <c:numCache>
                <c:formatCode>###0%</c:formatCode>
                <c:ptCount val="6"/>
                <c:pt idx="0">
                  <c:v>7.3296362210654026E-2</c:v>
                </c:pt>
                <c:pt idx="1">
                  <c:v>9.2183089505531418E-2</c:v>
                </c:pt>
                <c:pt idx="2">
                  <c:v>0.12912234266597777</c:v>
                </c:pt>
                <c:pt idx="3">
                  <c:v>7.5913729164401464E-2</c:v>
                </c:pt>
                <c:pt idx="4">
                  <c:v>0.21172095074243966</c:v>
                </c:pt>
                <c:pt idx="5">
                  <c:v>0.41776352571099762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1-42AB-A097-33B442399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1913263"/>
        <c:axId val="834649631"/>
      </c:barChart>
      <c:catAx>
        <c:axId val="83191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834649631"/>
        <c:crosses val="autoZero"/>
        <c:auto val="1"/>
        <c:lblAlgn val="ctr"/>
        <c:lblOffset val="100"/>
        <c:noMultiLvlLbl val="0"/>
      </c:catAx>
      <c:valAx>
        <c:axId val="834649631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831913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18 a 34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6E-42FC-8FF7-A372996B100D}"/>
              </c:ext>
            </c:extLst>
          </c:dPt>
          <c:dPt>
            <c:idx val="1"/>
            <c:invertIfNegative val="0"/>
            <c:bubble3D val="0"/>
            <c:spPr>
              <a:solidFill>
                <a:srgbClr val="FF4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6E-42FC-8FF7-A372996B100D}"/>
              </c:ext>
            </c:extLst>
          </c:dPt>
          <c:dPt>
            <c:idx val="2"/>
            <c:invertIfNegative val="0"/>
            <c:bubble3D val="0"/>
            <c:spPr>
              <a:solidFill>
                <a:srgbClr val="FF4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6E-42FC-8FF7-A372996B100D}"/>
              </c:ext>
            </c:extLst>
          </c:dPt>
          <c:dPt>
            <c:idx val="3"/>
            <c:invertIfNegative val="0"/>
            <c:bubble3D val="0"/>
            <c:spPr>
              <a:solidFill>
                <a:srgbClr val="FF4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6E-42FC-8FF7-A372996B100D}"/>
              </c:ext>
            </c:extLst>
          </c:dPt>
          <c:dPt>
            <c:idx val="4"/>
            <c:invertIfNegative val="0"/>
            <c:bubble3D val="0"/>
            <c:spPr>
              <a:solidFill>
                <a:srgbClr val="FF4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6E-42FC-8FF7-A372996B10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Hoy</c:v>
                </c:pt>
                <c:pt idx="1">
                  <c:v>Ayer</c:v>
                </c:pt>
                <c:pt idx="2">
                  <c:v>Hace 2-3 días</c:v>
                </c:pt>
                <c:pt idx="3">
                  <c:v>Nunca</c:v>
                </c:pt>
                <c:pt idx="4">
                  <c:v>Hace 6-7 días</c:v>
                </c:pt>
                <c:pt idx="5">
                  <c:v>Hace 4-5 días</c:v>
                </c:pt>
              </c:strCache>
            </c:strRef>
          </c:cat>
          <c:val>
            <c:numRef>
              <c:f>Hoja1!$B$2:$B$7</c:f>
              <c:numCache>
                <c:formatCode>###0%</c:formatCode>
                <c:ptCount val="6"/>
                <c:pt idx="0">
                  <c:v>0.34161118760327874</c:v>
                </c:pt>
                <c:pt idx="1">
                  <c:v>0.22024593408670551</c:v>
                </c:pt>
                <c:pt idx="2">
                  <c:v>0.15972798316196268</c:v>
                </c:pt>
                <c:pt idx="3">
                  <c:v>0.10698304987180041</c:v>
                </c:pt>
                <c:pt idx="4">
                  <c:v>9.4488873134789084E-2</c:v>
                </c:pt>
                <c:pt idx="5">
                  <c:v>7.6942972141464588E-2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6E-42FC-8FF7-A372996B100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35 a 54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Hoy</c:v>
                </c:pt>
                <c:pt idx="1">
                  <c:v>Ayer</c:v>
                </c:pt>
                <c:pt idx="2">
                  <c:v>Hace 2-3 días</c:v>
                </c:pt>
                <c:pt idx="3">
                  <c:v>Nunca</c:v>
                </c:pt>
                <c:pt idx="4">
                  <c:v>Hace 6-7 días</c:v>
                </c:pt>
                <c:pt idx="5">
                  <c:v>Hace 4-5 días</c:v>
                </c:pt>
              </c:strCache>
            </c:strRef>
          </c:cat>
          <c:val>
            <c:numRef>
              <c:f>Hoja1!$C$2:$C$7</c:f>
              <c:numCache>
                <c:formatCode>###0%</c:formatCode>
                <c:ptCount val="6"/>
                <c:pt idx="0">
                  <c:v>0.41298977835294126</c:v>
                </c:pt>
                <c:pt idx="1">
                  <c:v>0.2098520724581113</c:v>
                </c:pt>
                <c:pt idx="2">
                  <c:v>0.10168784277961158</c:v>
                </c:pt>
                <c:pt idx="3">
                  <c:v>0.14871537495167628</c:v>
                </c:pt>
                <c:pt idx="4">
                  <c:v>6.3558422460882488E-2</c:v>
                </c:pt>
                <c:pt idx="5">
                  <c:v>6.3196508996775258E-2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1-42AB-A097-33B442399BB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55 o más</c:v>
                </c:pt>
              </c:strCache>
            </c:strRef>
          </c:tx>
          <c:spPr>
            <a:solidFill>
              <a:srgbClr val="FF00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9D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Hoy</c:v>
                </c:pt>
                <c:pt idx="1">
                  <c:v>Ayer</c:v>
                </c:pt>
                <c:pt idx="2">
                  <c:v>Hace 2-3 días</c:v>
                </c:pt>
                <c:pt idx="3">
                  <c:v>Nunca</c:v>
                </c:pt>
                <c:pt idx="4">
                  <c:v>Hace 6-7 días</c:v>
                </c:pt>
                <c:pt idx="5">
                  <c:v>Hace 4-5 días</c:v>
                </c:pt>
              </c:strCache>
            </c:strRef>
          </c:cat>
          <c:val>
            <c:numRef>
              <c:f>Hoja1!$D$2:$D$7</c:f>
              <c:numCache>
                <c:formatCode>###0%</c:formatCode>
                <c:ptCount val="6"/>
                <c:pt idx="0">
                  <c:v>0.48058583293169166</c:v>
                </c:pt>
                <c:pt idx="1">
                  <c:v>0.19304383894465343</c:v>
                </c:pt>
                <c:pt idx="2">
                  <c:v>0.10354522366131168</c:v>
                </c:pt>
                <c:pt idx="3">
                  <c:v>0.12905797112146461</c:v>
                </c:pt>
                <c:pt idx="4">
                  <c:v>5.4077211083196443E-2</c:v>
                </c:pt>
                <c:pt idx="5">
                  <c:v>3.9689922257683218E-2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B-412D-AC46-DE23579C9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1913263"/>
        <c:axId val="834649631"/>
      </c:barChart>
      <c:catAx>
        <c:axId val="831913263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834649631"/>
        <c:crosses val="autoZero"/>
        <c:auto val="1"/>
        <c:lblAlgn val="ctr"/>
        <c:lblOffset val="100"/>
        <c:noMultiLvlLbl val="0"/>
      </c:catAx>
      <c:valAx>
        <c:axId val="834649631"/>
        <c:scaling>
          <c:orientation val="minMax"/>
        </c:scaling>
        <c:delete val="1"/>
        <c:axPos val="r"/>
        <c:numFmt formatCode="###0%" sourceLinked="1"/>
        <c:majorTickMark val="none"/>
        <c:minorTickMark val="none"/>
        <c:tickLblPos val="nextTo"/>
        <c:crossAx val="831913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6E-42FC-8FF7-A372996B100D}"/>
              </c:ext>
            </c:extLst>
          </c:dPt>
          <c:dPt>
            <c:idx val="1"/>
            <c:invertIfNegative val="0"/>
            <c:bubble3D val="0"/>
            <c:spPr>
              <a:solidFill>
                <a:srgbClr val="FF4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6E-42FC-8FF7-A372996B100D}"/>
              </c:ext>
            </c:extLst>
          </c:dPt>
          <c:dPt>
            <c:idx val="2"/>
            <c:invertIfNegative val="0"/>
            <c:bubble3D val="0"/>
            <c:spPr>
              <a:solidFill>
                <a:srgbClr val="FF4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6E-42FC-8FF7-A372996B100D}"/>
              </c:ext>
            </c:extLst>
          </c:dPt>
          <c:dPt>
            <c:idx val="3"/>
            <c:invertIfNegative val="0"/>
            <c:bubble3D val="0"/>
            <c:spPr>
              <a:solidFill>
                <a:srgbClr val="FF4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6E-42FC-8FF7-A372996B100D}"/>
              </c:ext>
            </c:extLst>
          </c:dPt>
          <c:dPt>
            <c:idx val="4"/>
            <c:invertIfNegative val="0"/>
            <c:bubble3D val="0"/>
            <c:spPr>
              <a:solidFill>
                <a:srgbClr val="FF4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6E-42FC-8FF7-A372996B100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Hoy</c:v>
                </c:pt>
                <c:pt idx="1">
                  <c:v>Nunca</c:v>
                </c:pt>
                <c:pt idx="2">
                  <c:v>Ayer</c:v>
                </c:pt>
                <c:pt idx="3">
                  <c:v>Hace 2-3 días</c:v>
                </c:pt>
                <c:pt idx="4">
                  <c:v>Hace 6-7 días</c:v>
                </c:pt>
                <c:pt idx="5">
                  <c:v>Hace 4-5 días</c:v>
                </c:pt>
              </c:strCache>
            </c:strRef>
          </c:cat>
          <c:val>
            <c:numRef>
              <c:f>Hoja1!$B$2:$B$7</c:f>
              <c:numCache>
                <c:formatCode>###0%</c:formatCode>
                <c:ptCount val="6"/>
                <c:pt idx="0">
                  <c:v>0.4730556175333816</c:v>
                </c:pt>
                <c:pt idx="1">
                  <c:v>0.18886202894248083</c:v>
                </c:pt>
                <c:pt idx="2">
                  <c:v>0.16941709133205535</c:v>
                </c:pt>
                <c:pt idx="3">
                  <c:v>9.4062341529817795E-2</c:v>
                </c:pt>
                <c:pt idx="4">
                  <c:v>5.499735588153485E-2</c:v>
                </c:pt>
                <c:pt idx="5">
                  <c:v>1.960556478072982E-2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6E-42FC-8FF7-A372996B100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Hoy</c:v>
                </c:pt>
                <c:pt idx="1">
                  <c:v>Nunca</c:v>
                </c:pt>
                <c:pt idx="2">
                  <c:v>Ayer</c:v>
                </c:pt>
                <c:pt idx="3">
                  <c:v>Hace 2-3 días</c:v>
                </c:pt>
                <c:pt idx="4">
                  <c:v>Hace 6-7 días</c:v>
                </c:pt>
                <c:pt idx="5">
                  <c:v>Hace 4-5 días</c:v>
                </c:pt>
              </c:strCache>
            </c:strRef>
          </c:cat>
          <c:val>
            <c:numRef>
              <c:f>Hoja1!$C$2:$C$7</c:f>
              <c:numCache>
                <c:formatCode>###0%</c:formatCode>
                <c:ptCount val="6"/>
                <c:pt idx="0">
                  <c:v>0.40147666684190564</c:v>
                </c:pt>
                <c:pt idx="1">
                  <c:v>9.424079815235227E-2</c:v>
                </c:pt>
                <c:pt idx="2">
                  <c:v>0.26332792582445946</c:v>
                </c:pt>
                <c:pt idx="3">
                  <c:v>9.0008266729262751E-2</c:v>
                </c:pt>
                <c:pt idx="4">
                  <c:v>2.4294225222748832E-2</c:v>
                </c:pt>
                <c:pt idx="5">
                  <c:v>0.12665211722926981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1-42AB-A097-33B442399BB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RM</c:v>
                </c:pt>
              </c:strCache>
            </c:strRef>
          </c:tx>
          <c:spPr>
            <a:solidFill>
              <a:srgbClr val="FF00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9D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Hoy</c:v>
                </c:pt>
                <c:pt idx="1">
                  <c:v>Nunca</c:v>
                </c:pt>
                <c:pt idx="2">
                  <c:v>Ayer</c:v>
                </c:pt>
                <c:pt idx="3">
                  <c:v>Hace 2-3 días</c:v>
                </c:pt>
                <c:pt idx="4">
                  <c:v>Hace 6-7 días</c:v>
                </c:pt>
                <c:pt idx="5">
                  <c:v>Hace 4-5 días</c:v>
                </c:pt>
              </c:strCache>
            </c:strRef>
          </c:cat>
          <c:val>
            <c:numRef>
              <c:f>Hoja1!$D$2:$D$7</c:f>
              <c:numCache>
                <c:formatCode>###0%</c:formatCode>
                <c:ptCount val="6"/>
                <c:pt idx="0">
                  <c:v>0.41529488574619838</c:v>
                </c:pt>
                <c:pt idx="1">
                  <c:v>8.5165930201731466E-2</c:v>
                </c:pt>
                <c:pt idx="2">
                  <c:v>0.18925504647686109</c:v>
                </c:pt>
                <c:pt idx="3">
                  <c:v>0.16255577954638462</c:v>
                </c:pt>
                <c:pt idx="4">
                  <c:v>0.10349073732055743</c:v>
                </c:pt>
                <c:pt idx="5">
                  <c:v>4.4237620708267179E-2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B-412D-AC46-DE23579C9022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Sur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B0F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Hoy</c:v>
                </c:pt>
                <c:pt idx="1">
                  <c:v>Nunca</c:v>
                </c:pt>
                <c:pt idx="2">
                  <c:v>Ayer</c:v>
                </c:pt>
                <c:pt idx="3">
                  <c:v>Hace 2-3 días</c:v>
                </c:pt>
                <c:pt idx="4">
                  <c:v>Hace 6-7 días</c:v>
                </c:pt>
                <c:pt idx="5">
                  <c:v>Hace 4-5 días</c:v>
                </c:pt>
              </c:strCache>
            </c:strRef>
          </c:cat>
          <c:val>
            <c:numRef>
              <c:f>Hoja1!$E$2:$E$7</c:f>
              <c:numCache>
                <c:formatCode>###0%</c:formatCode>
                <c:ptCount val="6"/>
                <c:pt idx="0">
                  <c:v>0.38397416771419768</c:v>
                </c:pt>
                <c:pt idx="1">
                  <c:v>0.20480163017069075</c:v>
                </c:pt>
                <c:pt idx="2">
                  <c:v>0.21130050974044359</c:v>
                </c:pt>
                <c:pt idx="3">
                  <c:v>8.8926238129202181E-2</c:v>
                </c:pt>
                <c:pt idx="4">
                  <c:v>6.0819739935484909E-2</c:v>
                </c:pt>
                <c:pt idx="5">
                  <c:v>5.0177714309981386E-2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C8-482F-99EC-51DCFDE90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1913263"/>
        <c:axId val="834649631"/>
      </c:barChart>
      <c:catAx>
        <c:axId val="831913263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834649631"/>
        <c:crosses val="autoZero"/>
        <c:auto val="1"/>
        <c:lblAlgn val="ctr"/>
        <c:lblOffset val="100"/>
        <c:noMultiLvlLbl val="0"/>
      </c:catAx>
      <c:valAx>
        <c:axId val="834649631"/>
        <c:scaling>
          <c:orientation val="minMax"/>
        </c:scaling>
        <c:delete val="1"/>
        <c:axPos val="r"/>
        <c:numFmt formatCode="###0%" sourceLinked="1"/>
        <c:majorTickMark val="none"/>
        <c:minorTickMark val="none"/>
        <c:tickLblPos val="nextTo"/>
        <c:crossAx val="831913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96555069221388"/>
          <c:y val="2.1131564789599499E-2"/>
          <c:w val="0.7218544721374105"/>
          <c:h val="0.9225175957714685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Tipo de delito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En persona</c:v>
                </c:pt>
                <c:pt idx="1">
                  <c:v>No la comenté con nadie</c:v>
                </c:pt>
                <c:pt idx="2">
                  <c:v>WhatsApp</c:v>
                </c:pt>
                <c:pt idx="3">
                  <c:v>Teléfono</c:v>
                </c:pt>
                <c:pt idx="4">
                  <c:v>Instagram</c:v>
                </c:pt>
                <c:pt idx="5">
                  <c:v>Facebook</c:v>
                </c:pt>
                <c:pt idx="6">
                  <c:v>Twitter</c:v>
                </c:pt>
                <c:pt idx="7">
                  <c:v>TikTok</c:v>
                </c:pt>
              </c:strCache>
            </c:strRef>
          </c:cat>
          <c:val>
            <c:numRef>
              <c:f>Hoja1!$B$2:$B$9</c:f>
              <c:numCache>
                <c:formatCode>###0%</c:formatCode>
                <c:ptCount val="8"/>
                <c:pt idx="0">
                  <c:v>0.52663754085230685</c:v>
                </c:pt>
                <c:pt idx="1">
                  <c:v>0.31932044156949119</c:v>
                </c:pt>
                <c:pt idx="2">
                  <c:v>0.17688378376290614</c:v>
                </c:pt>
                <c:pt idx="3">
                  <c:v>6.3690878874340939E-2</c:v>
                </c:pt>
                <c:pt idx="4">
                  <c:v>5.5308043372542269E-2</c:v>
                </c:pt>
                <c:pt idx="5">
                  <c:v>4.092653113646115E-2</c:v>
                </c:pt>
                <c:pt idx="6">
                  <c:v>3.6947297775507329E-2</c:v>
                </c:pt>
                <c:pt idx="7">
                  <c:v>1.8700655973710342E-2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3-42D9-94D0-98DB35F39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4956383"/>
        <c:axId val="1674956799"/>
      </c:barChart>
      <c:catAx>
        <c:axId val="1674956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956799"/>
        <c:crosses val="autoZero"/>
        <c:auto val="1"/>
        <c:lblAlgn val="ctr"/>
        <c:lblOffset val="100"/>
        <c:noMultiLvlLbl val="0"/>
      </c:catAx>
      <c:valAx>
        <c:axId val="1674956799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674956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96555069221388"/>
          <c:y val="2.1131564789599499E-2"/>
          <c:w val="0.7218544721374105"/>
          <c:h val="0.9225175957714685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En persona</c:v>
                </c:pt>
                <c:pt idx="1">
                  <c:v>No la comenté con nadie</c:v>
                </c:pt>
                <c:pt idx="2">
                  <c:v>WhatsApp</c:v>
                </c:pt>
                <c:pt idx="3">
                  <c:v>Facebook</c:v>
                </c:pt>
                <c:pt idx="4">
                  <c:v>Instagram</c:v>
                </c:pt>
                <c:pt idx="5">
                  <c:v>Teléfono</c:v>
                </c:pt>
                <c:pt idx="6">
                  <c:v>Twitter</c:v>
                </c:pt>
                <c:pt idx="7">
                  <c:v>TikTok</c:v>
                </c:pt>
              </c:strCache>
            </c:strRef>
          </c:cat>
          <c:val>
            <c:numRef>
              <c:f>Hoja1!$B$2:$B$9</c:f>
              <c:numCache>
                <c:formatCode>###0%</c:formatCode>
                <c:ptCount val="8"/>
                <c:pt idx="0">
                  <c:v>0.47011573403599677</c:v>
                </c:pt>
                <c:pt idx="1">
                  <c:v>0.33163878004166542</c:v>
                </c:pt>
                <c:pt idx="2">
                  <c:v>0.17903183701864461</c:v>
                </c:pt>
                <c:pt idx="3">
                  <c:v>6.3865275218996112E-2</c:v>
                </c:pt>
                <c:pt idx="4">
                  <c:v>6.2510939638942678E-2</c:v>
                </c:pt>
                <c:pt idx="5">
                  <c:v>5.0937853886514492E-2</c:v>
                </c:pt>
                <c:pt idx="6">
                  <c:v>4.0460077047743619E-2</c:v>
                </c:pt>
                <c:pt idx="7">
                  <c:v>2.2297432147872488E-2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3-42D9-94D0-98DB35F3919D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En persona</c:v>
                </c:pt>
                <c:pt idx="1">
                  <c:v>No la comenté con nadie</c:v>
                </c:pt>
                <c:pt idx="2">
                  <c:v>WhatsApp</c:v>
                </c:pt>
                <c:pt idx="3">
                  <c:v>Facebook</c:v>
                </c:pt>
                <c:pt idx="4">
                  <c:v>Instagram</c:v>
                </c:pt>
                <c:pt idx="5">
                  <c:v>Teléfono</c:v>
                </c:pt>
                <c:pt idx="6">
                  <c:v>Twitter</c:v>
                </c:pt>
                <c:pt idx="7">
                  <c:v>TikTok</c:v>
                </c:pt>
              </c:strCache>
            </c:strRef>
          </c:cat>
          <c:val>
            <c:numRef>
              <c:f>Hoja1!$C$2:$C$9</c:f>
              <c:numCache>
                <c:formatCode>###0%</c:formatCode>
                <c:ptCount val="8"/>
                <c:pt idx="0">
                  <c:v>0.57435412101367511</c:v>
                </c:pt>
                <c:pt idx="1">
                  <c:v>0.30892111043924814</c:v>
                </c:pt>
                <c:pt idx="2">
                  <c:v>0.17507036410876292</c:v>
                </c:pt>
                <c:pt idx="3">
                  <c:v>2.1561289958438881E-2</c:v>
                </c:pt>
                <c:pt idx="4">
                  <c:v>4.9227247367440843E-2</c:v>
                </c:pt>
                <c:pt idx="5">
                  <c:v>7.4457179058431272E-2</c:v>
                </c:pt>
                <c:pt idx="6">
                  <c:v>3.3981755391527889E-2</c:v>
                </c:pt>
                <c:pt idx="7">
                  <c:v>1.5664202110961731E-2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9-4FA2-8275-B7CDF703D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4956383"/>
        <c:axId val="1674956799"/>
      </c:barChart>
      <c:catAx>
        <c:axId val="1674956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956799"/>
        <c:crosses val="autoZero"/>
        <c:auto val="1"/>
        <c:lblAlgn val="ctr"/>
        <c:lblOffset val="100"/>
        <c:noMultiLvlLbl val="0"/>
      </c:catAx>
      <c:valAx>
        <c:axId val="1674956799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67495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96555069221388"/>
          <c:y val="2.1131564789599499E-2"/>
          <c:w val="0.7218544721374105"/>
          <c:h val="0.9225175957714685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18 a 34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En persona</c:v>
                </c:pt>
                <c:pt idx="1">
                  <c:v>No la comenté con nadie</c:v>
                </c:pt>
                <c:pt idx="2">
                  <c:v>WhatsApp</c:v>
                </c:pt>
                <c:pt idx="3">
                  <c:v>Instagram</c:v>
                </c:pt>
                <c:pt idx="4">
                  <c:v>Teléfono</c:v>
                </c:pt>
                <c:pt idx="5">
                  <c:v>TikTok</c:v>
                </c:pt>
                <c:pt idx="6">
                  <c:v>Twitter</c:v>
                </c:pt>
                <c:pt idx="7">
                  <c:v>Facebook</c:v>
                </c:pt>
              </c:strCache>
            </c:strRef>
          </c:cat>
          <c:val>
            <c:numRef>
              <c:f>Hoja1!$B$2:$B$9</c:f>
              <c:numCache>
                <c:formatCode>###0%</c:formatCode>
                <c:ptCount val="8"/>
                <c:pt idx="0">
                  <c:v>0.53029754161921205</c:v>
                </c:pt>
                <c:pt idx="1">
                  <c:v>0.2730296908550699</c:v>
                </c:pt>
                <c:pt idx="2">
                  <c:v>0.226593637578485</c:v>
                </c:pt>
                <c:pt idx="3">
                  <c:v>7.7955786790305293E-2</c:v>
                </c:pt>
                <c:pt idx="4">
                  <c:v>6.7374566106067471E-2</c:v>
                </c:pt>
                <c:pt idx="5">
                  <c:v>2.2470695295782543E-2</c:v>
                </c:pt>
                <c:pt idx="6">
                  <c:v>1.9537761039555811E-2</c:v>
                </c:pt>
                <c:pt idx="7">
                  <c:v>1.743140387226462E-2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3-42D9-94D0-98DB35F3919D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35 a 54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En persona</c:v>
                </c:pt>
                <c:pt idx="1">
                  <c:v>No la comenté con nadie</c:v>
                </c:pt>
                <c:pt idx="2">
                  <c:v>WhatsApp</c:v>
                </c:pt>
                <c:pt idx="3">
                  <c:v>Instagram</c:v>
                </c:pt>
                <c:pt idx="4">
                  <c:v>Teléfono</c:v>
                </c:pt>
                <c:pt idx="5">
                  <c:v>TikTok</c:v>
                </c:pt>
                <c:pt idx="6">
                  <c:v>Twitter</c:v>
                </c:pt>
                <c:pt idx="7">
                  <c:v>Facebook</c:v>
                </c:pt>
              </c:strCache>
            </c:strRef>
          </c:cat>
          <c:val>
            <c:numRef>
              <c:f>Hoja1!$C$2:$C$9</c:f>
              <c:numCache>
                <c:formatCode>###0%</c:formatCode>
                <c:ptCount val="8"/>
                <c:pt idx="0">
                  <c:v>0.48082766006104088</c:v>
                </c:pt>
                <c:pt idx="1">
                  <c:v>0.38018736512269591</c:v>
                </c:pt>
                <c:pt idx="2">
                  <c:v>0.12127131792307036</c:v>
                </c:pt>
                <c:pt idx="3">
                  <c:v>5.5324835290611316E-2</c:v>
                </c:pt>
                <c:pt idx="4">
                  <c:v>2.7159784225729768E-2</c:v>
                </c:pt>
                <c:pt idx="5">
                  <c:v>2.4605303161559462E-2</c:v>
                </c:pt>
                <c:pt idx="6">
                  <c:v>5.4011649713004817E-2</c:v>
                </c:pt>
                <c:pt idx="7">
                  <c:v>4.7124175268422587E-2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B9-4FA2-8275-B7CDF703D5E0}"/>
            </c:ext>
          </c:extLst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55 o más</c:v>
                </c:pt>
              </c:strCache>
            </c:strRef>
          </c:tx>
          <c:spPr>
            <a:solidFill>
              <a:srgbClr val="FF00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009D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En persona</c:v>
                </c:pt>
                <c:pt idx="1">
                  <c:v>No la comenté con nadie</c:v>
                </c:pt>
                <c:pt idx="2">
                  <c:v>WhatsApp</c:v>
                </c:pt>
                <c:pt idx="3">
                  <c:v>Instagram</c:v>
                </c:pt>
                <c:pt idx="4">
                  <c:v>Teléfono</c:v>
                </c:pt>
                <c:pt idx="5">
                  <c:v>TikTok</c:v>
                </c:pt>
                <c:pt idx="6">
                  <c:v>Twitter</c:v>
                </c:pt>
                <c:pt idx="7">
                  <c:v>Facebook</c:v>
                </c:pt>
              </c:strCache>
            </c:strRef>
          </c:cat>
          <c:val>
            <c:numRef>
              <c:f>Hoja1!$D$2:$D$9</c:f>
              <c:numCache>
                <c:formatCode>###0%</c:formatCode>
                <c:ptCount val="8"/>
                <c:pt idx="0">
                  <c:v>0.57217820965280697</c:v>
                </c:pt>
                <c:pt idx="1">
                  <c:v>0.30080682443265117</c:v>
                </c:pt>
                <c:pt idx="2">
                  <c:v>0.18628229216187048</c:v>
                </c:pt>
                <c:pt idx="3">
                  <c:v>3.2331815640360972E-2</c:v>
                </c:pt>
                <c:pt idx="4">
                  <c:v>9.9231785119911181E-2</c:v>
                </c:pt>
                <c:pt idx="5">
                  <c:v>8.5307730517179686E-3</c:v>
                </c:pt>
                <c:pt idx="6">
                  <c:v>3.6249344879588127E-2</c:v>
                </c:pt>
                <c:pt idx="7">
                  <c:v>5.8080531529054839E-2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87-4AA1-A04B-D940D969C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4956383"/>
        <c:axId val="1674956799"/>
      </c:barChart>
      <c:catAx>
        <c:axId val="1674956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956799"/>
        <c:crosses val="autoZero"/>
        <c:auto val="1"/>
        <c:lblAlgn val="ctr"/>
        <c:lblOffset val="100"/>
        <c:noMultiLvlLbl val="0"/>
      </c:catAx>
      <c:valAx>
        <c:axId val="1674956799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67495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96555069221388"/>
          <c:y val="2.1131564789599499E-2"/>
          <c:w val="0.7218544721374105"/>
          <c:h val="0.9225175957714685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En persona</c:v>
                </c:pt>
                <c:pt idx="1">
                  <c:v>No la comenté con nadie</c:v>
                </c:pt>
                <c:pt idx="2">
                  <c:v>WhatsApp</c:v>
                </c:pt>
                <c:pt idx="3">
                  <c:v>Instagram</c:v>
                </c:pt>
                <c:pt idx="4">
                  <c:v>Teléfono</c:v>
                </c:pt>
                <c:pt idx="5">
                  <c:v>Twitter</c:v>
                </c:pt>
                <c:pt idx="6">
                  <c:v>Facebook</c:v>
                </c:pt>
                <c:pt idx="7">
                  <c:v>TikTok</c:v>
                </c:pt>
              </c:strCache>
            </c:strRef>
          </c:cat>
          <c:val>
            <c:numRef>
              <c:f>Hoja1!$B$2:$B$9</c:f>
              <c:numCache>
                <c:formatCode>###0%</c:formatCode>
                <c:ptCount val="8"/>
                <c:pt idx="0">
                  <c:v>0.42816273876926142</c:v>
                </c:pt>
                <c:pt idx="1">
                  <c:v>0.24932556157882563</c:v>
                </c:pt>
                <c:pt idx="2">
                  <c:v>0.2828887434978522</c:v>
                </c:pt>
                <c:pt idx="3">
                  <c:v>3.3163585592072574E-2</c:v>
                </c:pt>
                <c:pt idx="4">
                  <c:v>7.1208324808555434E-2</c:v>
                </c:pt>
                <c:pt idx="5">
                  <c:v>1.3320680508101474E-2</c:v>
                </c:pt>
                <c:pt idx="6">
                  <c:v>5.0484562035890995E-2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B-4607-ACBB-5CA2EEF1E363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En persona</c:v>
                </c:pt>
                <c:pt idx="1">
                  <c:v>No la comenté con nadie</c:v>
                </c:pt>
                <c:pt idx="2">
                  <c:v>WhatsApp</c:v>
                </c:pt>
                <c:pt idx="3">
                  <c:v>Instagram</c:v>
                </c:pt>
                <c:pt idx="4">
                  <c:v>Teléfono</c:v>
                </c:pt>
                <c:pt idx="5">
                  <c:v>Twitter</c:v>
                </c:pt>
                <c:pt idx="6">
                  <c:v>Facebook</c:v>
                </c:pt>
                <c:pt idx="7">
                  <c:v>TikTok</c:v>
                </c:pt>
              </c:strCache>
            </c:strRef>
          </c:cat>
          <c:val>
            <c:numRef>
              <c:f>Hoja1!$C$2:$C$9</c:f>
              <c:numCache>
                <c:formatCode>###0%</c:formatCode>
                <c:ptCount val="8"/>
                <c:pt idx="0">
                  <c:v>0.49446295941501167</c:v>
                </c:pt>
                <c:pt idx="1">
                  <c:v>0.33617586976020791</c:v>
                </c:pt>
                <c:pt idx="2">
                  <c:v>0.21032584720443681</c:v>
                </c:pt>
                <c:pt idx="3">
                  <c:v>6.7145821499811673E-2</c:v>
                </c:pt>
                <c:pt idx="4">
                  <c:v>6.7126751937551354E-2</c:v>
                </c:pt>
                <c:pt idx="5">
                  <c:v>3.5349482566715232E-2</c:v>
                </c:pt>
                <c:pt idx="6">
                  <c:v>2.5826246931292061E-2</c:v>
                </c:pt>
                <c:pt idx="7">
                  <c:v>6.5568654651913258E-3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FB-4607-ACBB-5CA2EEF1E363}"/>
            </c:ext>
          </c:extLst>
        </c:ser>
        <c:ser>
          <c:idx val="1"/>
          <c:order val="2"/>
          <c:tx>
            <c:strRef>
              <c:f>Hoja1!$D$1</c:f>
              <c:strCache>
                <c:ptCount val="1"/>
                <c:pt idx="0">
                  <c:v>Sur</c:v>
                </c:pt>
              </c:strCache>
            </c:strRef>
          </c:tx>
          <c:spPr>
            <a:solidFill>
              <a:srgbClr val="FF00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009D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En persona</c:v>
                </c:pt>
                <c:pt idx="1">
                  <c:v>No la comenté con nadie</c:v>
                </c:pt>
                <c:pt idx="2">
                  <c:v>WhatsApp</c:v>
                </c:pt>
                <c:pt idx="3">
                  <c:v>Instagram</c:v>
                </c:pt>
                <c:pt idx="4">
                  <c:v>Teléfono</c:v>
                </c:pt>
                <c:pt idx="5">
                  <c:v>Twitter</c:v>
                </c:pt>
                <c:pt idx="6">
                  <c:v>Facebook</c:v>
                </c:pt>
                <c:pt idx="7">
                  <c:v>TikTok</c:v>
                </c:pt>
              </c:strCache>
            </c:strRef>
          </c:cat>
          <c:val>
            <c:numRef>
              <c:f>Hoja1!$D$2:$D$9</c:f>
              <c:numCache>
                <c:formatCode>###0%</c:formatCode>
                <c:ptCount val="8"/>
                <c:pt idx="0">
                  <c:v>0.5640123018643981</c:v>
                </c:pt>
                <c:pt idx="1">
                  <c:v>0.35764865324219275</c:v>
                </c:pt>
                <c:pt idx="2">
                  <c:v>0.11828034924350567</c:v>
                </c:pt>
                <c:pt idx="3">
                  <c:v>7.3281280742381619E-2</c:v>
                </c:pt>
                <c:pt idx="4">
                  <c:v>7.1042433311259146E-2</c:v>
                </c:pt>
                <c:pt idx="5">
                  <c:v>5.1257060153400369E-2</c:v>
                </c:pt>
                <c:pt idx="6">
                  <c:v>7.874295175032138E-2</c:v>
                </c:pt>
                <c:pt idx="7">
                  <c:v>3.3190936377170063E-2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FB-4607-ACBB-5CA2EEF1E363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00B0F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En persona</c:v>
                </c:pt>
                <c:pt idx="1">
                  <c:v>No la comenté con nadie</c:v>
                </c:pt>
                <c:pt idx="2">
                  <c:v>WhatsApp</c:v>
                </c:pt>
                <c:pt idx="3">
                  <c:v>Instagram</c:v>
                </c:pt>
                <c:pt idx="4">
                  <c:v>Teléfono</c:v>
                </c:pt>
                <c:pt idx="5">
                  <c:v>Twitter</c:v>
                </c:pt>
                <c:pt idx="6">
                  <c:v>Facebook</c:v>
                </c:pt>
                <c:pt idx="7">
                  <c:v>TikTok</c:v>
                </c:pt>
              </c:strCache>
            </c:strRef>
          </c:cat>
          <c:val>
            <c:numRef>
              <c:f>Hoja1!$E$2:$E$9</c:f>
              <c:numCache>
                <c:formatCode>###0%</c:formatCode>
                <c:ptCount val="8"/>
                <c:pt idx="0">
                  <c:v>0.54986015171433578</c:v>
                </c:pt>
                <c:pt idx="1">
                  <c:v>0.31028928754167678</c:v>
                </c:pt>
                <c:pt idx="2">
                  <c:v>0.16163001515375611</c:v>
                </c:pt>
                <c:pt idx="3">
                  <c:v>4.6315116620841978E-2</c:v>
                </c:pt>
                <c:pt idx="4">
                  <c:v>5.6348010592090152E-2</c:v>
                </c:pt>
                <c:pt idx="5">
                  <c:v>3.6824682766440901E-2</c:v>
                </c:pt>
                <c:pt idx="6">
                  <c:v>2.7048000762593827E-2</c:v>
                </c:pt>
                <c:pt idx="7">
                  <c:v>2.24156768764875E-2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FB-4607-ACBB-5CA2EEF1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4956383"/>
        <c:axId val="1674956799"/>
      </c:barChart>
      <c:catAx>
        <c:axId val="1674956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956799"/>
        <c:crosses val="autoZero"/>
        <c:auto val="1"/>
        <c:lblAlgn val="ctr"/>
        <c:lblOffset val="100"/>
        <c:noMultiLvlLbl val="0"/>
      </c:catAx>
      <c:valAx>
        <c:axId val="1674956799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67495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96555069221388"/>
          <c:y val="2.1131564789599499E-2"/>
          <c:w val="0.7218544721374105"/>
          <c:h val="0.9225175957714685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Económicas</c:v>
                </c:pt>
                <c:pt idx="1">
                  <c:v>Políticas, elecciones, gobierno</c:v>
                </c:pt>
                <c:pt idx="2">
                  <c:v>Desastres y/o cambio climático</c:v>
                </c:pt>
                <c:pt idx="3">
                  <c:v>Policiales, judiciales, delictuales</c:v>
                </c:pt>
                <c:pt idx="4">
                  <c:v>Llegada de migrantes</c:v>
                </c:pt>
                <c:pt idx="5">
                  <c:v>Deportivas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0.61299999999999999</c:v>
                </c:pt>
                <c:pt idx="1">
                  <c:v>0.57199999999999995</c:v>
                </c:pt>
                <c:pt idx="2">
                  <c:v>0.55400000000000005</c:v>
                </c:pt>
                <c:pt idx="3">
                  <c:v>0.499</c:v>
                </c:pt>
                <c:pt idx="4">
                  <c:v>0.42699999999999999</c:v>
                </c:pt>
                <c:pt idx="5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B-4607-ACBB-5CA2EEF1E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4956383"/>
        <c:axId val="1674956799"/>
      </c:barChart>
      <c:catAx>
        <c:axId val="1674956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956799"/>
        <c:crosses val="autoZero"/>
        <c:auto val="1"/>
        <c:lblAlgn val="ctr"/>
        <c:lblOffset val="100"/>
        <c:noMultiLvlLbl val="0"/>
      </c:catAx>
      <c:valAx>
        <c:axId val="1674956799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674956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96555069221388"/>
          <c:y val="2.1131564789599499E-2"/>
          <c:w val="0.66255270376568176"/>
          <c:h val="0.9225175957714685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Económicas</c:v>
                </c:pt>
                <c:pt idx="1">
                  <c:v>Políticas, elecciones, gobierno</c:v>
                </c:pt>
                <c:pt idx="2">
                  <c:v>Desastres y/o cambio climático</c:v>
                </c:pt>
                <c:pt idx="3">
                  <c:v>Policiales, judiciales, delictuales</c:v>
                </c:pt>
                <c:pt idx="4">
                  <c:v>Deportivas</c:v>
                </c:pt>
                <c:pt idx="5">
                  <c:v>Llegada de migrantes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0.69263980661568381</c:v>
                </c:pt>
                <c:pt idx="1">
                  <c:v>0.55984138706883302</c:v>
                </c:pt>
                <c:pt idx="2">
                  <c:v>0.4722363015252099</c:v>
                </c:pt>
                <c:pt idx="3">
                  <c:v>0.46327321453142756</c:v>
                </c:pt>
                <c:pt idx="4">
                  <c:v>0.39156814514923555</c:v>
                </c:pt>
                <c:pt idx="5">
                  <c:v>0.38169714752249095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B-4607-ACBB-5CA2EEF1E363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Económicas</c:v>
                </c:pt>
                <c:pt idx="1">
                  <c:v>Políticas, elecciones, gobierno</c:v>
                </c:pt>
                <c:pt idx="2">
                  <c:v>Desastres y/o cambio climático</c:v>
                </c:pt>
                <c:pt idx="3">
                  <c:v>Policiales, judiciales, delictuales</c:v>
                </c:pt>
                <c:pt idx="4">
                  <c:v>Deportivas</c:v>
                </c:pt>
                <c:pt idx="5">
                  <c:v>Llegada de migrantes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0.53757371103740137</c:v>
                </c:pt>
                <c:pt idx="1">
                  <c:v>0.58372206799142856</c:v>
                </c:pt>
                <c:pt idx="2">
                  <c:v>0.63243762211958043</c:v>
                </c:pt>
                <c:pt idx="3">
                  <c:v>0.53366886992205997</c:v>
                </c:pt>
                <c:pt idx="4">
                  <c:v>0.11825778534674941</c:v>
                </c:pt>
                <c:pt idx="5">
                  <c:v>0.47030679666623926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2-4764-955A-C299EF8987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4956383"/>
        <c:axId val="1674956799"/>
      </c:barChart>
      <c:catAx>
        <c:axId val="1674956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956799"/>
        <c:crosses val="autoZero"/>
        <c:auto val="1"/>
        <c:lblAlgn val="ctr"/>
        <c:lblOffset val="100"/>
        <c:noMultiLvlLbl val="0"/>
      </c:catAx>
      <c:valAx>
        <c:axId val="1674956799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67495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4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3B-4D74-87F9-BFD4F717E42C}"/>
              </c:ext>
            </c:extLst>
          </c:dPt>
          <c:dPt>
            <c:idx val="1"/>
            <c:bubble3D val="0"/>
            <c:spPr>
              <a:solidFill>
                <a:srgbClr val="5B00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3B-4D74-87F9-BFD4F717E42C}"/>
              </c:ext>
            </c:extLst>
          </c:dPt>
          <c:dPt>
            <c:idx val="2"/>
            <c:bubble3D val="0"/>
            <c:spPr>
              <a:solidFill>
                <a:srgbClr val="FF00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3B-4D74-87F9-BFD4F717E4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Media completa o menos</c:v>
                </c:pt>
                <c:pt idx="1">
                  <c:v>Universitaria incompleta, IP o FAA</c:v>
                </c:pt>
                <c:pt idx="2">
                  <c:v>Universitaria o más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0.15</c:v>
                </c:pt>
                <c:pt idx="1">
                  <c:v>0.6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13B-4D74-87F9-BFD4F717E4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70806670898993"/>
          <c:y val="0.14665124586243558"/>
          <c:w val="0.36048394600958278"/>
          <c:h val="0.68374701447808706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FF44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DD-448F-B863-15A18F724852}"/>
              </c:ext>
            </c:extLst>
          </c:dPt>
          <c:dPt>
            <c:idx val="1"/>
            <c:bubble3D val="0"/>
            <c:spPr>
              <a:solidFill>
                <a:srgbClr val="5B00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DD-448F-B863-15A18F724852}"/>
              </c:ext>
            </c:extLst>
          </c:dPt>
          <c:dPt>
            <c:idx val="2"/>
            <c:bubble3D val="0"/>
            <c:spPr>
              <a:solidFill>
                <a:srgbClr val="FF00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DD-448F-B863-15A18F724852}"/>
              </c:ext>
            </c:extLst>
          </c:dPt>
          <c:dPt>
            <c:idx val="3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DD-448F-B863-15A18F7248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Norte</c:v>
                </c:pt>
                <c:pt idx="1">
                  <c:v>Centro</c:v>
                </c:pt>
                <c:pt idx="2">
                  <c:v>Sur</c:v>
                </c:pt>
                <c:pt idx="3">
                  <c:v>RM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0.125</c:v>
                </c:pt>
                <c:pt idx="1">
                  <c:v>0.21099999999999999</c:v>
                </c:pt>
                <c:pt idx="2">
                  <c:v>0.24199999999999999</c:v>
                </c:pt>
                <c:pt idx="3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DD-448F-B863-15A18F724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96555069221388"/>
          <c:y val="2.1131564789599499E-2"/>
          <c:w val="0.7218544721374105"/>
          <c:h val="0.9225175957714685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2da mención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Medio ambiente</c:v>
                </c:pt>
                <c:pt idx="1">
                  <c:v>Salud</c:v>
                </c:pt>
                <c:pt idx="2">
                  <c:v>Empleo</c:v>
                </c:pt>
                <c:pt idx="3">
                  <c:v>Violencia</c:v>
                </c:pt>
                <c:pt idx="4">
                  <c:v>Otro: Por favor, especifique</c:v>
                </c:pt>
                <c:pt idx="5">
                  <c:v>Pobreza</c:v>
                </c:pt>
                <c:pt idx="6">
                  <c:v>Educación</c:v>
                </c:pt>
                <c:pt idx="7">
                  <c:v>Pensiones</c:v>
                </c:pt>
                <c:pt idx="8">
                  <c:v>Narcotráfico</c:v>
                </c:pt>
                <c:pt idx="9">
                  <c:v>Desigualdad</c:v>
                </c:pt>
                <c:pt idx="10">
                  <c:v>Corrupción</c:v>
                </c:pt>
                <c:pt idx="11">
                  <c:v>Inmigraciones</c:v>
                </c:pt>
                <c:pt idx="12">
                  <c:v>Delincuencia</c:v>
                </c:pt>
              </c:strCache>
            </c:strRef>
          </c:cat>
          <c:val>
            <c:numRef>
              <c:f>Hoja1!$B$2:$B$14</c:f>
              <c:numCache>
                <c:formatCode>0%</c:formatCode>
                <c:ptCount val="13"/>
                <c:pt idx="0">
                  <c:v>2.5823621217816437E-3</c:v>
                </c:pt>
                <c:pt idx="1">
                  <c:v>8.0894552673836523E-2</c:v>
                </c:pt>
                <c:pt idx="2">
                  <c:v>3.3994418653139347E-2</c:v>
                </c:pt>
                <c:pt idx="3">
                  <c:v>9.6477915135266962E-2</c:v>
                </c:pt>
                <c:pt idx="4">
                  <c:v>1.2447610489332028E-2</c:v>
                </c:pt>
                <c:pt idx="5">
                  <c:v>2.3665967565905416E-2</c:v>
                </c:pt>
                <c:pt idx="6">
                  <c:v>3.1324945818926815E-2</c:v>
                </c:pt>
                <c:pt idx="7">
                  <c:v>7.3604464818065762E-2</c:v>
                </c:pt>
                <c:pt idx="8">
                  <c:v>0.10417440519544632</c:v>
                </c:pt>
                <c:pt idx="9">
                  <c:v>7.0352442376166724E-2</c:v>
                </c:pt>
                <c:pt idx="10">
                  <c:v>0.12346011595100181</c:v>
                </c:pt>
                <c:pt idx="11">
                  <c:v>0.16444652211893349</c:v>
                </c:pt>
                <c:pt idx="12">
                  <c:v>0.1825742770821969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003-49EB-ABCF-2B4EF6169D6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1era mención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Medio ambiente</c:v>
                </c:pt>
                <c:pt idx="1">
                  <c:v>Salud</c:v>
                </c:pt>
                <c:pt idx="2">
                  <c:v>Empleo</c:v>
                </c:pt>
                <c:pt idx="3">
                  <c:v>Violencia</c:v>
                </c:pt>
                <c:pt idx="4">
                  <c:v>Otro: Por favor, especifique</c:v>
                </c:pt>
                <c:pt idx="5">
                  <c:v>Pobreza</c:v>
                </c:pt>
                <c:pt idx="6">
                  <c:v>Educación</c:v>
                </c:pt>
                <c:pt idx="7">
                  <c:v>Pensiones</c:v>
                </c:pt>
                <c:pt idx="8">
                  <c:v>Narcotráfico</c:v>
                </c:pt>
                <c:pt idx="9">
                  <c:v>Desigualdad</c:v>
                </c:pt>
                <c:pt idx="10">
                  <c:v>Corrupción</c:v>
                </c:pt>
                <c:pt idx="11">
                  <c:v>Inmigraciones</c:v>
                </c:pt>
                <c:pt idx="12">
                  <c:v>Delincuencia</c:v>
                </c:pt>
              </c:strCache>
            </c:strRef>
          </c:cat>
          <c:val>
            <c:numRef>
              <c:f>Hoja1!$C$2:$C$14</c:f>
              <c:numCache>
                <c:formatCode>0%</c:formatCode>
                <c:ptCount val="13"/>
                <c:pt idx="0">
                  <c:v>2.7338086875139892E-3</c:v>
                </c:pt>
                <c:pt idx="1">
                  <c:v>9.0627079683547607E-3</c:v>
                </c:pt>
                <c:pt idx="2">
                  <c:v>1.0857505871070932E-2</c:v>
                </c:pt>
                <c:pt idx="3">
                  <c:v>1.8170328317275088E-2</c:v>
                </c:pt>
                <c:pt idx="4">
                  <c:v>2.5608496142381348E-2</c:v>
                </c:pt>
                <c:pt idx="5">
                  <c:v>2.6609239433351483E-2</c:v>
                </c:pt>
                <c:pt idx="6">
                  <c:v>2.8150417238256117E-2</c:v>
                </c:pt>
                <c:pt idx="7">
                  <c:v>4.5097747659588121E-2</c:v>
                </c:pt>
                <c:pt idx="8">
                  <c:v>4.9687845705757877E-2</c:v>
                </c:pt>
                <c:pt idx="9">
                  <c:v>7.8436645655097711E-2</c:v>
                </c:pt>
                <c:pt idx="10">
                  <c:v>9.8030971357079194E-2</c:v>
                </c:pt>
                <c:pt idx="11">
                  <c:v>0.11212707075069769</c:v>
                </c:pt>
                <c:pt idx="12">
                  <c:v>0.49542721521357563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03-49EB-ABCF-2B4EF6169D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4956383"/>
        <c:axId val="1674956799"/>
      </c:barChart>
      <c:catAx>
        <c:axId val="1674956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956799"/>
        <c:crosses val="autoZero"/>
        <c:auto val="1"/>
        <c:lblAlgn val="ctr"/>
        <c:lblOffset val="100"/>
        <c:noMultiLvlLbl val="0"/>
      </c:catAx>
      <c:valAx>
        <c:axId val="167495679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67495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96555069221388"/>
          <c:y val="2.1131564789599499E-2"/>
          <c:w val="0.7218544721374105"/>
          <c:h val="0.9225175957714685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Delincuencia</c:v>
                </c:pt>
                <c:pt idx="1">
                  <c:v>Inmigraciones</c:v>
                </c:pt>
                <c:pt idx="2">
                  <c:v>Corrupción</c:v>
                </c:pt>
                <c:pt idx="3">
                  <c:v>Narcotráfico</c:v>
                </c:pt>
                <c:pt idx="4">
                  <c:v>Pensiones</c:v>
                </c:pt>
                <c:pt idx="5">
                  <c:v>Desigualdad</c:v>
                </c:pt>
                <c:pt idx="6">
                  <c:v>Violencia</c:v>
                </c:pt>
                <c:pt idx="7">
                  <c:v>Salud</c:v>
                </c:pt>
                <c:pt idx="8">
                  <c:v>Educación</c:v>
                </c:pt>
                <c:pt idx="9">
                  <c:v>Empleo</c:v>
                </c:pt>
                <c:pt idx="10">
                  <c:v>Pobreza</c:v>
                </c:pt>
                <c:pt idx="11">
                  <c:v>Otro: Por favor, especifique</c:v>
                </c:pt>
                <c:pt idx="12">
                  <c:v>Medio ambiente</c:v>
                </c:pt>
              </c:strCache>
            </c:strRef>
          </c:cat>
          <c:val>
            <c:numRef>
              <c:f>Hoja1!$B$2:$B$14</c:f>
              <c:numCache>
                <c:formatCode>###0%</c:formatCode>
                <c:ptCount val="13"/>
                <c:pt idx="0">
                  <c:v>0.63427918760730762</c:v>
                </c:pt>
                <c:pt idx="1">
                  <c:v>0.31614709146292796</c:v>
                </c:pt>
                <c:pt idx="2">
                  <c:v>0.24792977184830767</c:v>
                </c:pt>
                <c:pt idx="3">
                  <c:v>0.1340959215609055</c:v>
                </c:pt>
                <c:pt idx="4">
                  <c:v>0.13272810676850849</c:v>
                </c:pt>
                <c:pt idx="5">
                  <c:v>0.1253438761744915</c:v>
                </c:pt>
                <c:pt idx="6">
                  <c:v>0.11259906986431002</c:v>
                </c:pt>
                <c:pt idx="7">
                  <c:v>8.0368771651952983E-2</c:v>
                </c:pt>
                <c:pt idx="8">
                  <c:v>4.7464269671883462E-2</c:v>
                </c:pt>
                <c:pt idx="9">
                  <c:v>4.5019672254218109E-2</c:v>
                </c:pt>
                <c:pt idx="10">
                  <c:v>3.6052472585647768E-2</c:v>
                </c:pt>
                <c:pt idx="11">
                  <c:v>2.799872978964978E-2</c:v>
                </c:pt>
                <c:pt idx="12">
                  <c:v>8.0221148924963202E-3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BB-4A6C-BD43-8C02A89E2C3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Delincuencia</c:v>
                </c:pt>
                <c:pt idx="1">
                  <c:v>Inmigraciones</c:v>
                </c:pt>
                <c:pt idx="2">
                  <c:v>Corrupción</c:v>
                </c:pt>
                <c:pt idx="3">
                  <c:v>Narcotráfico</c:v>
                </c:pt>
                <c:pt idx="4">
                  <c:v>Pensiones</c:v>
                </c:pt>
                <c:pt idx="5">
                  <c:v>Desigualdad</c:v>
                </c:pt>
                <c:pt idx="6">
                  <c:v>Violencia</c:v>
                </c:pt>
                <c:pt idx="7">
                  <c:v>Salud</c:v>
                </c:pt>
                <c:pt idx="8">
                  <c:v>Educación</c:v>
                </c:pt>
                <c:pt idx="9">
                  <c:v>Empleo</c:v>
                </c:pt>
                <c:pt idx="10">
                  <c:v>Pobreza</c:v>
                </c:pt>
                <c:pt idx="11">
                  <c:v>Otro: Por favor, especifique</c:v>
                </c:pt>
                <c:pt idx="12">
                  <c:v>Medio ambiente</c:v>
                </c:pt>
              </c:strCache>
            </c:strRef>
          </c:cat>
          <c:val>
            <c:numRef>
              <c:f>Hoja1!$C$2:$C$14</c:f>
              <c:numCache>
                <c:formatCode>###0%</c:formatCode>
                <c:ptCount val="13"/>
                <c:pt idx="0">
                  <c:v>0.66378302477649309</c:v>
                </c:pt>
                <c:pt idx="1">
                  <c:v>0.23495177503530149</c:v>
                </c:pt>
                <c:pt idx="2">
                  <c:v>0.18773277861213003</c:v>
                </c:pt>
                <c:pt idx="3">
                  <c:v>0.1685953866783261</c:v>
                </c:pt>
                <c:pt idx="4">
                  <c:v>0.10181687168296411</c:v>
                </c:pt>
                <c:pt idx="5">
                  <c:v>0.16538042834521144</c:v>
                </c:pt>
                <c:pt idx="6">
                  <c:v>0.114576072076594</c:v>
                </c:pt>
                <c:pt idx="7">
                  <c:v>9.5641028540094361E-2</c:v>
                </c:pt>
                <c:pt idx="8">
                  <c:v>7.0222121608743596E-2</c:v>
                </c:pt>
                <c:pt idx="9">
                  <c:v>4.3583473518978302E-2</c:v>
                </c:pt>
                <c:pt idx="10">
                  <c:v>6.3299284808609718E-2</c:v>
                </c:pt>
                <c:pt idx="11">
                  <c:v>3.4731253570920835E-2</c:v>
                </c:pt>
                <c:pt idx="12">
                  <c:v>2.6649455364082014E-3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BB-4A6C-BD43-8C02A89E2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4956383"/>
        <c:axId val="1674956799"/>
      </c:barChart>
      <c:catAx>
        <c:axId val="1674956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956799"/>
        <c:crosses val="autoZero"/>
        <c:auto val="1"/>
        <c:lblAlgn val="ctr"/>
        <c:lblOffset val="100"/>
        <c:noMultiLvlLbl val="0"/>
      </c:catAx>
      <c:valAx>
        <c:axId val="1674956799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67495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96555069221388"/>
          <c:y val="2.1131564789599499E-2"/>
          <c:w val="0.7218544721374105"/>
          <c:h val="0.9225175957714685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18 a 34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5B008F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Delincuencia</c:v>
                </c:pt>
                <c:pt idx="1">
                  <c:v>Inmigraciones</c:v>
                </c:pt>
                <c:pt idx="2">
                  <c:v>Violencia</c:v>
                </c:pt>
                <c:pt idx="3">
                  <c:v>Corrupción</c:v>
                </c:pt>
                <c:pt idx="4">
                  <c:v>Desigualdad</c:v>
                </c:pt>
                <c:pt idx="5">
                  <c:v>Narcotráfico</c:v>
                </c:pt>
                <c:pt idx="6">
                  <c:v>Pobreza</c:v>
                </c:pt>
                <c:pt idx="7">
                  <c:v>Salud</c:v>
                </c:pt>
                <c:pt idx="8">
                  <c:v>Pensiones</c:v>
                </c:pt>
                <c:pt idx="9">
                  <c:v>Educación</c:v>
                </c:pt>
                <c:pt idx="10">
                  <c:v>Otro: Por favor, especifique</c:v>
                </c:pt>
                <c:pt idx="11">
                  <c:v>Empleo</c:v>
                </c:pt>
                <c:pt idx="12">
                  <c:v>Medio ambiente</c:v>
                </c:pt>
              </c:strCache>
            </c:strRef>
          </c:cat>
          <c:val>
            <c:numRef>
              <c:f>Hoja1!$B$2:$B$14</c:f>
              <c:numCache>
                <c:formatCode>###0%</c:formatCode>
                <c:ptCount val="13"/>
                <c:pt idx="0">
                  <c:v>0.6279993645834222</c:v>
                </c:pt>
                <c:pt idx="1">
                  <c:v>0.42793129040441719</c:v>
                </c:pt>
                <c:pt idx="2">
                  <c:v>0.18282936196506308</c:v>
                </c:pt>
                <c:pt idx="3">
                  <c:v>0.12352468016345855</c:v>
                </c:pt>
                <c:pt idx="4">
                  <c:v>0.11766429429705347</c:v>
                </c:pt>
                <c:pt idx="5">
                  <c:v>0.10525731094462848</c:v>
                </c:pt>
                <c:pt idx="6">
                  <c:v>8.8790292745389549E-2</c:v>
                </c:pt>
                <c:pt idx="7">
                  <c:v>7.0783514437862363E-2</c:v>
                </c:pt>
                <c:pt idx="8">
                  <c:v>6.9710940261413126E-2</c:v>
                </c:pt>
                <c:pt idx="9">
                  <c:v>6.237819938479551E-2</c:v>
                </c:pt>
                <c:pt idx="10">
                  <c:v>2.2883541335914647E-2</c:v>
                </c:pt>
                <c:pt idx="11">
                  <c:v>1.9696644813002959E-2</c:v>
                </c:pt>
                <c:pt idx="12">
                  <c:v>4.9559495552171529E-3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76-4F4F-B49D-CA411EB954D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35 a 54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4400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Delincuencia</c:v>
                </c:pt>
                <c:pt idx="1">
                  <c:v>Inmigraciones</c:v>
                </c:pt>
                <c:pt idx="2">
                  <c:v>Violencia</c:v>
                </c:pt>
                <c:pt idx="3">
                  <c:v>Corrupción</c:v>
                </c:pt>
                <c:pt idx="4">
                  <c:v>Desigualdad</c:v>
                </c:pt>
                <c:pt idx="5">
                  <c:v>Narcotráfico</c:v>
                </c:pt>
                <c:pt idx="6">
                  <c:v>Pobreza</c:v>
                </c:pt>
                <c:pt idx="7">
                  <c:v>Salud</c:v>
                </c:pt>
                <c:pt idx="8">
                  <c:v>Pensiones</c:v>
                </c:pt>
                <c:pt idx="9">
                  <c:v>Educación</c:v>
                </c:pt>
                <c:pt idx="10">
                  <c:v>Otro: Por favor, especifique</c:v>
                </c:pt>
                <c:pt idx="11">
                  <c:v>Empleo</c:v>
                </c:pt>
                <c:pt idx="12">
                  <c:v>Medio ambiente</c:v>
                </c:pt>
              </c:strCache>
            </c:strRef>
          </c:cat>
          <c:val>
            <c:numRef>
              <c:f>Hoja1!$C$2:$C$14</c:f>
              <c:numCache>
                <c:formatCode>###0%</c:formatCode>
                <c:ptCount val="13"/>
                <c:pt idx="0">
                  <c:v>0.68396395779500185</c:v>
                </c:pt>
                <c:pt idx="1">
                  <c:v>0.22693045383254881</c:v>
                </c:pt>
                <c:pt idx="2">
                  <c:v>8.69227514385809E-2</c:v>
                </c:pt>
                <c:pt idx="3">
                  <c:v>0.23677946866251354</c:v>
                </c:pt>
                <c:pt idx="4">
                  <c:v>0.17055080026954655</c:v>
                </c:pt>
                <c:pt idx="5">
                  <c:v>0.1454043523878478</c:v>
                </c:pt>
                <c:pt idx="6">
                  <c:v>4.1610542341007223E-2</c:v>
                </c:pt>
                <c:pt idx="7">
                  <c:v>9.4530375487889048E-2</c:v>
                </c:pt>
                <c:pt idx="8">
                  <c:v>0.13162106170721311</c:v>
                </c:pt>
                <c:pt idx="9">
                  <c:v>5.6374944584757447E-2</c:v>
                </c:pt>
                <c:pt idx="10">
                  <c:v>2.4586073910255742E-2</c:v>
                </c:pt>
                <c:pt idx="11">
                  <c:v>7.1355318967819867E-2</c:v>
                </c:pt>
                <c:pt idx="12">
                  <c:v>3.0128338415504985E-3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76-4F4F-B49D-CA411EB954DD}"/>
            </c:ext>
          </c:extLst>
        </c:ser>
        <c:ser>
          <c:idx val="0"/>
          <c:order val="2"/>
          <c:tx>
            <c:strRef>
              <c:f>Hoja1!$D$1</c:f>
              <c:strCache>
                <c:ptCount val="1"/>
                <c:pt idx="0">
                  <c:v>55 o más</c:v>
                </c:pt>
              </c:strCache>
            </c:strRef>
          </c:tx>
          <c:spPr>
            <a:solidFill>
              <a:srgbClr val="FF00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FF009D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Delincuencia</c:v>
                </c:pt>
                <c:pt idx="1">
                  <c:v>Inmigraciones</c:v>
                </c:pt>
                <c:pt idx="2">
                  <c:v>Violencia</c:v>
                </c:pt>
                <c:pt idx="3">
                  <c:v>Corrupción</c:v>
                </c:pt>
                <c:pt idx="4">
                  <c:v>Desigualdad</c:v>
                </c:pt>
                <c:pt idx="5">
                  <c:v>Narcotráfico</c:v>
                </c:pt>
                <c:pt idx="6">
                  <c:v>Pobreza</c:v>
                </c:pt>
                <c:pt idx="7">
                  <c:v>Salud</c:v>
                </c:pt>
                <c:pt idx="8">
                  <c:v>Pensiones</c:v>
                </c:pt>
                <c:pt idx="9">
                  <c:v>Educación</c:v>
                </c:pt>
                <c:pt idx="10">
                  <c:v>Otro: Por favor, especifique</c:v>
                </c:pt>
                <c:pt idx="11">
                  <c:v>Empleo</c:v>
                </c:pt>
                <c:pt idx="12">
                  <c:v>Medio ambiente</c:v>
                </c:pt>
              </c:strCache>
            </c:strRef>
          </c:cat>
          <c:val>
            <c:numRef>
              <c:f>Hoja1!$D$2:$D$14</c:f>
              <c:numCache>
                <c:formatCode>###0%</c:formatCode>
                <c:ptCount val="13"/>
                <c:pt idx="0">
                  <c:v>0.63242359017645533</c:v>
                </c:pt>
                <c:pt idx="1">
                  <c:v>0.17566499769749438</c:v>
                </c:pt>
                <c:pt idx="2">
                  <c:v>7.4557778144132697E-2</c:v>
                </c:pt>
                <c:pt idx="3">
                  <c:v>0.28811058425765623</c:v>
                </c:pt>
                <c:pt idx="4">
                  <c:v>0.14641126209850769</c:v>
                </c:pt>
                <c:pt idx="5">
                  <c:v>0.20458958546541831</c:v>
                </c:pt>
                <c:pt idx="6">
                  <c:v>2.0831945992735232E-2</c:v>
                </c:pt>
                <c:pt idx="7">
                  <c:v>9.8369111992569383E-2</c:v>
                </c:pt>
                <c:pt idx="8">
                  <c:v>0.14742991444068779</c:v>
                </c:pt>
                <c:pt idx="9">
                  <c:v>5.884336931784083E-2</c:v>
                </c:pt>
                <c:pt idx="10">
                  <c:v>4.7425608419385742E-2</c:v>
                </c:pt>
                <c:pt idx="11">
                  <c:v>3.8824482678271786E-2</c:v>
                </c:pt>
                <c:pt idx="12">
                  <c:v>8.104677872244578E-3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76-4F4F-B49D-CA411EB95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4956383"/>
        <c:axId val="1674956799"/>
      </c:barChart>
      <c:catAx>
        <c:axId val="1674956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956799"/>
        <c:crosses val="autoZero"/>
        <c:auto val="1"/>
        <c:lblAlgn val="ctr"/>
        <c:lblOffset val="100"/>
        <c:noMultiLvlLbl val="0"/>
      </c:catAx>
      <c:valAx>
        <c:axId val="1674956799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67495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96555069221388"/>
          <c:y val="1.760963732466625E-2"/>
          <c:w val="0.7218544721374105"/>
          <c:h val="0.9225175957714685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Hoja1!$B$1</c:f>
              <c:strCache>
                <c:ptCount val="1"/>
                <c:pt idx="0">
                  <c:v>Norte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cat>
            <c:strRef>
              <c:f>Hoja1!$A$2:$A$14</c:f>
              <c:strCache>
                <c:ptCount val="13"/>
                <c:pt idx="0">
                  <c:v>Delincuencia</c:v>
                </c:pt>
                <c:pt idx="1">
                  <c:v>Inmigraciones</c:v>
                </c:pt>
                <c:pt idx="2">
                  <c:v>Corrupción</c:v>
                </c:pt>
                <c:pt idx="3">
                  <c:v>Narcotráfico</c:v>
                </c:pt>
                <c:pt idx="4">
                  <c:v>Pensiones</c:v>
                </c:pt>
                <c:pt idx="5">
                  <c:v>Violencia</c:v>
                </c:pt>
                <c:pt idx="6">
                  <c:v>Desigualdad</c:v>
                </c:pt>
                <c:pt idx="7">
                  <c:v>Salud</c:v>
                </c:pt>
                <c:pt idx="8">
                  <c:v>Pobreza</c:v>
                </c:pt>
                <c:pt idx="9">
                  <c:v>Educación</c:v>
                </c:pt>
                <c:pt idx="10">
                  <c:v>Otro</c:v>
                </c:pt>
                <c:pt idx="11">
                  <c:v>Empleo</c:v>
                </c:pt>
                <c:pt idx="12">
                  <c:v>Medio ambiente</c:v>
                </c:pt>
              </c:strCache>
            </c:strRef>
          </c:cat>
          <c:val>
            <c:numRef>
              <c:f>Hoja1!$B$2:$B$14</c:f>
              <c:numCache>
                <c:formatCode>###0%</c:formatCode>
                <c:ptCount val="13"/>
                <c:pt idx="0">
                  <c:v>0.5461731620108744</c:v>
                </c:pt>
                <c:pt idx="1">
                  <c:v>0.34963292910676136</c:v>
                </c:pt>
                <c:pt idx="2">
                  <c:v>0.26774124657876641</c:v>
                </c:pt>
                <c:pt idx="3">
                  <c:v>0.20625041558921459</c:v>
                </c:pt>
                <c:pt idx="4">
                  <c:v>0.14996239168168957</c:v>
                </c:pt>
                <c:pt idx="5">
                  <c:v>0.13444162590716088</c:v>
                </c:pt>
                <c:pt idx="6">
                  <c:v>9.3245417976900724E-2</c:v>
                </c:pt>
                <c:pt idx="7">
                  <c:v>8.3800606370890318E-2</c:v>
                </c:pt>
                <c:pt idx="8">
                  <c:v>4.5564697454907807E-2</c:v>
                </c:pt>
                <c:pt idx="9">
                  <c:v>4.1995997973838725E-2</c:v>
                </c:pt>
                <c:pt idx="10">
                  <c:v>2.0237689787605886E-2</c:v>
                </c:pt>
                <c:pt idx="11">
                  <c:v>2.0012875457873436E-2</c:v>
                </c:pt>
                <c:pt idx="12">
                  <c:v>1.3633159084069327E-2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F-4898-8778-DA918EFADCD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Centro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cat>
            <c:strRef>
              <c:f>Hoja1!$A$2:$A$14</c:f>
              <c:strCache>
                <c:ptCount val="13"/>
                <c:pt idx="0">
                  <c:v>Delincuencia</c:v>
                </c:pt>
                <c:pt idx="1">
                  <c:v>Inmigraciones</c:v>
                </c:pt>
                <c:pt idx="2">
                  <c:v>Corrupción</c:v>
                </c:pt>
                <c:pt idx="3">
                  <c:v>Narcotráfico</c:v>
                </c:pt>
                <c:pt idx="4">
                  <c:v>Pensiones</c:v>
                </c:pt>
                <c:pt idx="5">
                  <c:v>Violencia</c:v>
                </c:pt>
                <c:pt idx="6">
                  <c:v>Desigualdad</c:v>
                </c:pt>
                <c:pt idx="7">
                  <c:v>Salud</c:v>
                </c:pt>
                <c:pt idx="8">
                  <c:v>Pobreza</c:v>
                </c:pt>
                <c:pt idx="9">
                  <c:v>Educación</c:v>
                </c:pt>
                <c:pt idx="10">
                  <c:v>Otro</c:v>
                </c:pt>
                <c:pt idx="11">
                  <c:v>Empleo</c:v>
                </c:pt>
                <c:pt idx="12">
                  <c:v>Medio ambiente</c:v>
                </c:pt>
              </c:strCache>
            </c:strRef>
          </c:cat>
          <c:val>
            <c:numRef>
              <c:f>Hoja1!$C$2:$C$14</c:f>
              <c:numCache>
                <c:formatCode>###0%</c:formatCode>
                <c:ptCount val="13"/>
                <c:pt idx="0">
                  <c:v>0.68589402316967751</c:v>
                </c:pt>
                <c:pt idx="1">
                  <c:v>0.3092194927400278</c:v>
                </c:pt>
                <c:pt idx="2">
                  <c:v>0.18585611074999478</c:v>
                </c:pt>
                <c:pt idx="3">
                  <c:v>0.16401583191547955</c:v>
                </c:pt>
                <c:pt idx="4">
                  <c:v>0.10056923144628425</c:v>
                </c:pt>
                <c:pt idx="5">
                  <c:v>0.13135054562085738</c:v>
                </c:pt>
                <c:pt idx="6">
                  <c:v>0.15862127456705913</c:v>
                </c:pt>
                <c:pt idx="7">
                  <c:v>8.6554606284342625E-2</c:v>
                </c:pt>
                <c:pt idx="8">
                  <c:v>6.5532727366197224E-2</c:v>
                </c:pt>
                <c:pt idx="9">
                  <c:v>3.2165269179674195E-2</c:v>
                </c:pt>
                <c:pt idx="10">
                  <c:v>3.1419352907289533E-2</c:v>
                </c:pt>
                <c:pt idx="11">
                  <c:v>1.5304339249214982E-2</c:v>
                </c:pt>
                <c:pt idx="12">
                  <c:v>1.1672942123611269E-3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5F-4898-8778-DA918EFADCDA}"/>
            </c:ext>
          </c:extLst>
        </c:ser>
        <c:ser>
          <c:idx val="0"/>
          <c:order val="2"/>
          <c:tx>
            <c:strRef>
              <c:f>Hoja1!$D$1</c:f>
              <c:strCache>
                <c:ptCount val="1"/>
                <c:pt idx="0">
                  <c:v>Sur</c:v>
                </c:pt>
              </c:strCache>
            </c:strRef>
          </c:tx>
          <c:spPr>
            <a:solidFill>
              <a:srgbClr val="FF009D"/>
            </a:solidFill>
            <a:ln>
              <a:noFill/>
            </a:ln>
            <a:effectLst/>
          </c:spPr>
          <c:invertIfNegative val="0"/>
          <c:cat>
            <c:strRef>
              <c:f>Hoja1!$A$2:$A$14</c:f>
              <c:strCache>
                <c:ptCount val="13"/>
                <c:pt idx="0">
                  <c:v>Delincuencia</c:v>
                </c:pt>
                <c:pt idx="1">
                  <c:v>Inmigraciones</c:v>
                </c:pt>
                <c:pt idx="2">
                  <c:v>Corrupción</c:v>
                </c:pt>
                <c:pt idx="3">
                  <c:v>Narcotráfico</c:v>
                </c:pt>
                <c:pt idx="4">
                  <c:v>Pensiones</c:v>
                </c:pt>
                <c:pt idx="5">
                  <c:v>Violencia</c:v>
                </c:pt>
                <c:pt idx="6">
                  <c:v>Desigualdad</c:v>
                </c:pt>
                <c:pt idx="7">
                  <c:v>Salud</c:v>
                </c:pt>
                <c:pt idx="8">
                  <c:v>Pobreza</c:v>
                </c:pt>
                <c:pt idx="9">
                  <c:v>Educación</c:v>
                </c:pt>
                <c:pt idx="10">
                  <c:v>Otro</c:v>
                </c:pt>
                <c:pt idx="11">
                  <c:v>Empleo</c:v>
                </c:pt>
                <c:pt idx="12">
                  <c:v>Medio ambiente</c:v>
                </c:pt>
              </c:strCache>
            </c:strRef>
          </c:cat>
          <c:val>
            <c:numRef>
              <c:f>Hoja1!$D$2:$D$14</c:f>
              <c:numCache>
                <c:formatCode>###0%</c:formatCode>
                <c:ptCount val="13"/>
                <c:pt idx="0">
                  <c:v>0.69336097724370716</c:v>
                </c:pt>
                <c:pt idx="1">
                  <c:v>0.23232279661184413</c:v>
                </c:pt>
                <c:pt idx="2">
                  <c:v>0.21525892108409067</c:v>
                </c:pt>
                <c:pt idx="3">
                  <c:v>0.12097376314396921</c:v>
                </c:pt>
                <c:pt idx="4">
                  <c:v>0.1588466121362325</c:v>
                </c:pt>
                <c:pt idx="5">
                  <c:v>9.8099575014413423E-2</c:v>
                </c:pt>
                <c:pt idx="6">
                  <c:v>0.13178662945369968</c:v>
                </c:pt>
                <c:pt idx="7">
                  <c:v>9.5938261809583883E-2</c:v>
                </c:pt>
                <c:pt idx="8">
                  <c:v>3.427450195845836E-2</c:v>
                </c:pt>
                <c:pt idx="9">
                  <c:v>5.4845142668209924E-2</c:v>
                </c:pt>
                <c:pt idx="10">
                  <c:v>3.4116737277096618E-2</c:v>
                </c:pt>
                <c:pt idx="11">
                  <c:v>6.1647299976035075E-2</c:v>
                </c:pt>
                <c:pt idx="12">
                  <c:v>4.5764487947989683E-3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5F-4898-8778-DA918EFADCD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RM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Hoja1!$A$2:$A$14</c:f>
              <c:strCache>
                <c:ptCount val="13"/>
                <c:pt idx="0">
                  <c:v>Delincuencia</c:v>
                </c:pt>
                <c:pt idx="1">
                  <c:v>Inmigraciones</c:v>
                </c:pt>
                <c:pt idx="2">
                  <c:v>Corrupción</c:v>
                </c:pt>
                <c:pt idx="3">
                  <c:v>Narcotráfico</c:v>
                </c:pt>
                <c:pt idx="4">
                  <c:v>Pensiones</c:v>
                </c:pt>
                <c:pt idx="5">
                  <c:v>Violencia</c:v>
                </c:pt>
                <c:pt idx="6">
                  <c:v>Desigualdad</c:v>
                </c:pt>
                <c:pt idx="7">
                  <c:v>Salud</c:v>
                </c:pt>
                <c:pt idx="8">
                  <c:v>Pobreza</c:v>
                </c:pt>
                <c:pt idx="9">
                  <c:v>Educación</c:v>
                </c:pt>
                <c:pt idx="10">
                  <c:v>Otro</c:v>
                </c:pt>
                <c:pt idx="11">
                  <c:v>Empleo</c:v>
                </c:pt>
                <c:pt idx="12">
                  <c:v>Medio ambiente</c:v>
                </c:pt>
              </c:strCache>
            </c:strRef>
          </c:cat>
          <c:val>
            <c:numRef>
              <c:f>Hoja1!$E$2:$E$14</c:f>
              <c:numCache>
                <c:formatCode>###0%</c:formatCode>
                <c:ptCount val="13"/>
                <c:pt idx="0">
                  <c:v>0.63648228455807132</c:v>
                </c:pt>
                <c:pt idx="1">
                  <c:v>0.25937389223046808</c:v>
                </c:pt>
                <c:pt idx="2">
                  <c:v>0.21890805089087798</c:v>
                </c:pt>
                <c:pt idx="3">
                  <c:v>0.14703514460980061</c:v>
                </c:pt>
                <c:pt idx="4">
                  <c:v>9.1297285502249637E-2</c:v>
                </c:pt>
                <c:pt idx="5">
                  <c:v>0.10744669441870128</c:v>
                </c:pt>
                <c:pt idx="6">
                  <c:v>0.16301959529287521</c:v>
                </c:pt>
                <c:pt idx="7">
                  <c:v>8.583321101542199E-2</c:v>
                </c:pt>
                <c:pt idx="8">
                  <c:v>5.2506950739644315E-2</c:v>
                </c:pt>
                <c:pt idx="9">
                  <c:v>8.0067809213695829E-2</c:v>
                </c:pt>
                <c:pt idx="10">
                  <c:v>3.3238352626649953E-2</c:v>
                </c:pt>
                <c:pt idx="11">
                  <c:v>5.6028160031943421E-2</c:v>
                </c:pt>
                <c:pt idx="12">
                  <c:v>5.2718058785305453E-3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5F-4898-8778-DA918EFAD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74956383"/>
        <c:axId val="1674956799"/>
      </c:barChart>
      <c:catAx>
        <c:axId val="167495638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956799"/>
        <c:crosses val="autoZero"/>
        <c:auto val="1"/>
        <c:lblAlgn val="ctr"/>
        <c:lblOffset val="100"/>
        <c:noMultiLvlLbl val="0"/>
      </c:catAx>
      <c:valAx>
        <c:axId val="1674956799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16749563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Ninguna o poca preocupación</c:v>
                </c:pt>
              </c:strCache>
            </c:strRef>
          </c:tx>
          <c:spPr>
            <a:solidFill>
              <a:srgbClr val="FF44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18 - 34</c:v>
                </c:pt>
                <c:pt idx="4">
                  <c:v>35 - 54</c:v>
                </c:pt>
                <c:pt idx="5">
                  <c:v>55+</c:v>
                </c:pt>
                <c:pt idx="6">
                  <c:v>Norte</c:v>
                </c:pt>
                <c:pt idx="7">
                  <c:v>Centro</c:v>
                </c:pt>
                <c:pt idx="8">
                  <c:v>Sur</c:v>
                </c:pt>
                <c:pt idx="9">
                  <c:v>RM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0.11</c:v>
                </c:pt>
                <c:pt idx="1">
                  <c:v>0.11595031687022171</c:v>
                </c:pt>
                <c:pt idx="2">
                  <c:v>0.10770194764604799</c:v>
                </c:pt>
                <c:pt idx="3">
                  <c:v>8.0240628268552841E-2</c:v>
                </c:pt>
                <c:pt idx="4">
                  <c:v>0.14407921713658256</c:v>
                </c:pt>
                <c:pt idx="5">
                  <c:v>0.10694877403319621</c:v>
                </c:pt>
                <c:pt idx="6">
                  <c:v>7.8688881090471688E-2</c:v>
                </c:pt>
                <c:pt idx="7">
                  <c:v>9.4524004871197567E-2</c:v>
                </c:pt>
                <c:pt idx="8">
                  <c:v>0.13078280821316965</c:v>
                </c:pt>
                <c:pt idx="9">
                  <c:v>0.11938714847431055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9-41A4-8345-E910D7C5DA5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Alguna preocupación</c:v>
                </c:pt>
              </c:strCache>
            </c:strRef>
          </c:tx>
          <c:spPr>
            <a:solidFill>
              <a:srgbClr val="5B00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18 - 34</c:v>
                </c:pt>
                <c:pt idx="4">
                  <c:v>35 - 54</c:v>
                </c:pt>
                <c:pt idx="5">
                  <c:v>55+</c:v>
                </c:pt>
                <c:pt idx="6">
                  <c:v>Norte</c:v>
                </c:pt>
                <c:pt idx="7">
                  <c:v>Centro</c:v>
                </c:pt>
                <c:pt idx="8">
                  <c:v>Sur</c:v>
                </c:pt>
                <c:pt idx="9">
                  <c:v>RM</c:v>
                </c:pt>
              </c:strCache>
            </c:strRef>
          </c:cat>
          <c:val>
            <c:numRef>
              <c:f>Hoja1!$C$2:$C$11</c:f>
              <c:numCache>
                <c:formatCode>0%</c:formatCode>
                <c:ptCount val="10"/>
                <c:pt idx="0">
                  <c:v>0.21099999999999999</c:v>
                </c:pt>
                <c:pt idx="1">
                  <c:v>0.23652059926364458</c:v>
                </c:pt>
                <c:pt idx="2">
                  <c:v>0.18685975559424908</c:v>
                </c:pt>
                <c:pt idx="3">
                  <c:v>0.21656584593991621</c:v>
                </c:pt>
                <c:pt idx="4">
                  <c:v>0.21737293406893529</c:v>
                </c:pt>
                <c:pt idx="5">
                  <c:v>0.19878710659357676</c:v>
                </c:pt>
                <c:pt idx="6">
                  <c:v>0.21515444454428018</c:v>
                </c:pt>
                <c:pt idx="7">
                  <c:v>0.21027221124626683</c:v>
                </c:pt>
                <c:pt idx="8">
                  <c:v>0.22768279746324344</c:v>
                </c:pt>
                <c:pt idx="9">
                  <c:v>0.20068283715651855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D9-41A4-8345-E910D7C5DA55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Bastante o mucha preocupación</c:v>
                </c:pt>
              </c:strCache>
            </c:strRef>
          </c:tx>
          <c:spPr>
            <a:solidFill>
              <a:srgbClr val="FF009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DM San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Total</c:v>
                </c:pt>
                <c:pt idx="1">
                  <c:v>Hombre</c:v>
                </c:pt>
                <c:pt idx="2">
                  <c:v>Mujer</c:v>
                </c:pt>
                <c:pt idx="3">
                  <c:v>18 - 34</c:v>
                </c:pt>
                <c:pt idx="4">
                  <c:v>35 - 54</c:v>
                </c:pt>
                <c:pt idx="5">
                  <c:v>55+</c:v>
                </c:pt>
                <c:pt idx="6">
                  <c:v>Norte</c:v>
                </c:pt>
                <c:pt idx="7">
                  <c:v>Centro</c:v>
                </c:pt>
                <c:pt idx="8">
                  <c:v>Sur</c:v>
                </c:pt>
                <c:pt idx="9">
                  <c:v>RM</c:v>
                </c:pt>
              </c:strCache>
            </c:strRef>
          </c:cat>
          <c:val>
            <c:numRef>
              <c:f>Hoja1!$D$2:$D$11</c:f>
              <c:numCache>
                <c:formatCode>0%</c:formatCode>
                <c:ptCount val="10"/>
                <c:pt idx="0">
                  <c:v>0.67700000000000005</c:v>
                </c:pt>
                <c:pt idx="1">
                  <c:v>0.64752908386613006</c:v>
                </c:pt>
                <c:pt idx="2">
                  <c:v>0.70543829675970471</c:v>
                </c:pt>
                <c:pt idx="3">
                  <c:v>0.70319352579153138</c:v>
                </c:pt>
                <c:pt idx="4">
                  <c:v>0.63854784879448145</c:v>
                </c:pt>
                <c:pt idx="5">
                  <c:v>0.69426411937322741</c:v>
                </c:pt>
                <c:pt idx="6">
                  <c:v>0.70615667436524843</c:v>
                </c:pt>
                <c:pt idx="7">
                  <c:v>0.69520378388253501</c:v>
                </c:pt>
                <c:pt idx="8">
                  <c:v>0.64153439432358783</c:v>
                </c:pt>
                <c:pt idx="9">
                  <c:v>0.67993001436917111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D9-41A4-8345-E910D7C5D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74057119"/>
        <c:axId val="1674050879"/>
      </c:barChart>
      <c:catAx>
        <c:axId val="16740571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M Sans" pitchFamily="2" charset="0"/>
                <a:ea typeface="+mn-ea"/>
                <a:cs typeface="+mn-cs"/>
              </a:defRPr>
            </a:pPr>
            <a:endParaRPr lang="es-CL"/>
          </a:p>
        </c:txPr>
        <c:crossAx val="1674050879"/>
        <c:crosses val="autoZero"/>
        <c:auto val="1"/>
        <c:lblAlgn val="ctr"/>
        <c:lblOffset val="100"/>
        <c:noMultiLvlLbl val="0"/>
      </c:catAx>
      <c:valAx>
        <c:axId val="1674050879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674057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M San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348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7206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072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7218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0193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6193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ba6a28b8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ba6a28b80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0ba6a28b80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687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39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83905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463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81237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446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2420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9709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0789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520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43611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2938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4679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513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ba6a28b8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ba6a28b80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0ba6a28b80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744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ba6a28b8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ba6a28b80_0_1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30ba6a28b80_0_1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159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677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7094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96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124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29C"/>
              </a:buClr>
              <a:buSzPts val="1800"/>
              <a:buFont typeface="Raleway Black"/>
              <a:buNone/>
              <a:defRPr>
                <a:solidFill>
                  <a:srgbClr val="FF029C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0250"/>
              </a:buClr>
              <a:buSzPts val="1800"/>
              <a:buFont typeface="DM Sans"/>
              <a:buChar char="•"/>
              <a:defRPr b="1">
                <a:solidFill>
                  <a:srgbClr val="28025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0250"/>
              </a:buClr>
              <a:buSzPts val="1800"/>
              <a:buFont typeface="DM Sans SemiBold"/>
              <a:buChar char="•"/>
              <a:defRPr>
                <a:solidFill>
                  <a:srgbClr val="280250"/>
                </a:solidFill>
                <a:latin typeface="DM Sans SemiBold"/>
                <a:ea typeface="DM Sans SemiBold"/>
                <a:cs typeface="DM Sans SemiBold"/>
                <a:sym typeface="DM Sans SemiBold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0250"/>
              </a:buClr>
              <a:buSzPts val="1800"/>
              <a:buFont typeface="DM Sans"/>
              <a:buChar char="•"/>
              <a:defRPr>
                <a:solidFill>
                  <a:srgbClr val="280250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0250"/>
              </a:buClr>
              <a:buSzPts val="1800"/>
              <a:buFont typeface="DM Sans"/>
              <a:buChar char="•"/>
              <a:defRPr>
                <a:solidFill>
                  <a:srgbClr val="280250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0250"/>
              </a:buClr>
              <a:buSzPts val="1800"/>
              <a:buFont typeface="DM Sans"/>
              <a:buChar char="•"/>
              <a:defRPr>
                <a:solidFill>
                  <a:srgbClr val="28025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0250"/>
              </a:buClr>
              <a:buSzPts val="1800"/>
              <a:buFont typeface="DM Sans"/>
              <a:buChar char="•"/>
              <a:defRPr>
                <a:solidFill>
                  <a:srgbClr val="28025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0250"/>
              </a:buClr>
              <a:buSzPts val="1800"/>
              <a:buFont typeface="DM Sans"/>
              <a:buChar char="•"/>
              <a:defRPr>
                <a:solidFill>
                  <a:srgbClr val="28025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0250"/>
              </a:buClr>
              <a:buSzPts val="1800"/>
              <a:buFont typeface="DM Sans"/>
              <a:buChar char="•"/>
              <a:defRPr>
                <a:solidFill>
                  <a:srgbClr val="28025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0250"/>
              </a:buClr>
              <a:buSzPts val="1800"/>
              <a:buFont typeface="DM Sans"/>
              <a:buChar char="•"/>
              <a:defRPr>
                <a:solidFill>
                  <a:srgbClr val="28025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93784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694433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93135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6937846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690542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6963786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700918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700269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 sz="4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700269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B008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B008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B008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B008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B008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B008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B008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B008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fld id="{00000000-1234-1234-1234-12341234123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3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5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6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8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.jp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89765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810926" y="2209800"/>
            <a:ext cx="37096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dirty="0" smtClean="0">
                <a:solidFill>
                  <a:srgbClr val="FF4400"/>
                </a:solidFill>
                <a:latin typeface="DM Sans" pitchFamily="2" charset="0"/>
              </a:rPr>
              <a:t>ENCUESTA</a:t>
            </a:r>
            <a:r>
              <a:rPr lang="es-CL" dirty="0" smtClean="0">
                <a:latin typeface="DM Sans" pitchFamily="2" charset="0"/>
              </a:rPr>
              <a:t> </a:t>
            </a:r>
            <a:br>
              <a:rPr lang="es-CL" dirty="0" smtClean="0">
                <a:latin typeface="DM Sans" pitchFamily="2" charset="0"/>
              </a:rPr>
            </a:br>
            <a:r>
              <a:rPr lang="es-CL" sz="2000" b="1" dirty="0" smtClean="0">
                <a:latin typeface="DM Sans" pitchFamily="2" charset="0"/>
              </a:rPr>
              <a:t>TELEVISIÓN Y CLIMA SOCIAL</a:t>
            </a:r>
            <a:endParaRPr lang="es-CL" b="1" dirty="0">
              <a:latin typeface="DM Sans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96586" y="4454236"/>
            <a:ext cx="19383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100" dirty="0" smtClean="0">
                <a:latin typeface="DM Sans" pitchFamily="2" charset="0"/>
              </a:rPr>
              <a:t>Departamento de Estudios</a:t>
            </a:r>
          </a:p>
          <a:p>
            <a:pPr algn="ctr"/>
            <a:r>
              <a:rPr lang="es-CL" sz="1100" dirty="0" smtClean="0">
                <a:latin typeface="DM Sans" pitchFamily="2" charset="0"/>
              </a:rPr>
              <a:t>Diciembre 2024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ldNum" idx="12"/>
          </p:nvPr>
        </p:nvSpPr>
        <p:spPr>
          <a:xfrm>
            <a:off x="701905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10</a:t>
            </a:fld>
            <a:endParaRPr dirty="0"/>
          </a:p>
        </p:txBody>
      </p:sp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7180370" y="117878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1.545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8766" y="93506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SITUACIÓN DEL PAÍS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18766" y="450478"/>
            <a:ext cx="61531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¿Cuán probable cree usted que sea víctima de un delito en los próximos doce meses?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957138731"/>
              </p:ext>
            </p:extLst>
          </p:nvPr>
        </p:nvGraphicFramePr>
        <p:xfrm>
          <a:off x="145026" y="912143"/>
          <a:ext cx="5068529" cy="391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220951" y="628114"/>
            <a:ext cx="1582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Total y por segmentos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62301" y="2078182"/>
            <a:ext cx="2474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Respecto de la probabilidad de ser víctima, la mayoría lo considera algo, bastante o muy probable. </a:t>
            </a:r>
            <a:endParaRPr lang="es-CL" sz="110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6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ldNum" idx="12"/>
          </p:nvPr>
        </p:nvSpPr>
        <p:spPr>
          <a:xfrm>
            <a:off x="700520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11</a:t>
            </a:fld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7180370" y="117878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1.547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8766" y="93506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SITUACIÓN DEL PAÍS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18766" y="450478"/>
            <a:ext cx="6550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Durante los últimos doce meses, ¿usted o algún miembro de su hogar fue víctima de algún delito?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800751868"/>
              </p:ext>
            </p:extLst>
          </p:nvPr>
        </p:nvGraphicFramePr>
        <p:xfrm>
          <a:off x="145026" y="882031"/>
          <a:ext cx="5068529" cy="39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220951" y="628114"/>
            <a:ext cx="1582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Total y por segmentos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62301" y="2078182"/>
            <a:ext cx="24747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Respecto de la probabilidad de ser víctima, la mayoría lo considera algo, bastante o muy probable. </a:t>
            </a:r>
            <a:endParaRPr lang="es-CL" sz="110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6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ldNum" idx="12"/>
          </p:nvPr>
        </p:nvSpPr>
        <p:spPr>
          <a:xfrm>
            <a:off x="6998278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12</a:t>
            </a:fld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218766" y="93506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SITUACIÓN DEL PAÍS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18766" y="450478"/>
            <a:ext cx="6550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¿Cuál tipo de delito fue? Seleccione todos los que </a:t>
            </a:r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apliquen [múltiple]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0951" y="672362"/>
            <a:ext cx="39292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Sólo quienes han sido víctimas durante los últimos 12 meses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44293901"/>
              </p:ext>
            </p:extLst>
          </p:nvPr>
        </p:nvGraphicFramePr>
        <p:xfrm>
          <a:off x="81117" y="1231492"/>
          <a:ext cx="5139813" cy="36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762301" y="2078182"/>
            <a:ext cx="24747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Entre quienes dicen haber sido víctimas de algún delito el último año, la mayor parte sufrió un robo con violencia o intimidación en la calle.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180370" y="117878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682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875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218766" y="93506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SITUACIÓN DEL PAÍS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18766" y="450478"/>
            <a:ext cx="6550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¿Cuán seguro piensa usted que es... ?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650860240"/>
              </p:ext>
            </p:extLst>
          </p:nvPr>
        </p:nvGraphicFramePr>
        <p:xfrm>
          <a:off x="432991" y="1481866"/>
          <a:ext cx="3297382" cy="219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977844" y="1061562"/>
            <a:ext cx="1907895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s-CL" b="1" dirty="0" smtClean="0">
                <a:solidFill>
                  <a:srgbClr val="FFFFFF"/>
                </a:solidFill>
                <a:highlight>
                  <a:srgbClr val="280250"/>
                </a:highlight>
                <a:latin typeface="DM Sans" pitchFamily="2" charset="0"/>
                <a:sym typeface="DM Sans"/>
              </a:rPr>
              <a:t>El hogar en que vive</a:t>
            </a:r>
            <a:endParaRPr lang="es-CL" dirty="0">
              <a:solidFill>
                <a:srgbClr val="FFFFFF"/>
              </a:solidFill>
              <a:highlight>
                <a:srgbClr val="280250"/>
              </a:highligh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491980" y="1109456"/>
            <a:ext cx="1931939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s-CL" b="1" dirty="0" smtClean="0">
                <a:solidFill>
                  <a:srgbClr val="FFFFFF"/>
                </a:solidFill>
                <a:highlight>
                  <a:srgbClr val="280250"/>
                </a:highlight>
                <a:latin typeface="DM Sans" pitchFamily="2" charset="0"/>
                <a:sym typeface="DM Sans"/>
              </a:rPr>
              <a:t>El barrio en que vive</a:t>
            </a:r>
            <a:endParaRPr lang="es-CL" dirty="0">
              <a:solidFill>
                <a:srgbClr val="FFFFFF"/>
              </a:solidFill>
              <a:highlight>
                <a:srgbClr val="280250"/>
              </a:highlight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516310915"/>
              </p:ext>
            </p:extLst>
          </p:nvPr>
        </p:nvGraphicFramePr>
        <p:xfrm>
          <a:off x="4670695" y="1481866"/>
          <a:ext cx="3297382" cy="219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148738" y="4174908"/>
            <a:ext cx="5827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La percepción de seguridad es más alta para los espacios cercanos. Se percibe como muy o bastante seguro el hogar, luego el barrio.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13</a:t>
            </a:fld>
            <a:endParaRPr lang="es-CL"/>
          </a:p>
        </p:txBody>
      </p:sp>
      <p:sp>
        <p:nvSpPr>
          <p:cNvPr id="19" name="CuadroTexto 18"/>
          <p:cNvSpPr txBox="1"/>
          <p:nvPr/>
        </p:nvSpPr>
        <p:spPr>
          <a:xfrm>
            <a:off x="220951" y="628114"/>
            <a:ext cx="10166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Muestra total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180370" y="117878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1.547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9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7180370" y="117878"/>
            <a:ext cx="11112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1.545 / 1.547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8766" y="93506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SITUACIÓN DEL PAÍS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18766" y="450478"/>
            <a:ext cx="6550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¿Cuán seguro piensa usted que es... ?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0951" y="672362"/>
            <a:ext cx="39292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Sólo quienes han sido víctimas durante los últimos 12 meses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77844" y="1061562"/>
            <a:ext cx="2068195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s-CL" b="1" dirty="0" smtClean="0">
                <a:solidFill>
                  <a:srgbClr val="FFFFFF"/>
                </a:solidFill>
                <a:highlight>
                  <a:srgbClr val="280250"/>
                </a:highlight>
                <a:latin typeface="DM Sans" pitchFamily="2" charset="0"/>
                <a:sym typeface="DM Sans"/>
              </a:rPr>
              <a:t>La ciudad en que vive</a:t>
            </a:r>
            <a:endParaRPr lang="es-CL" dirty="0">
              <a:solidFill>
                <a:srgbClr val="FFFFFF"/>
              </a:solidFill>
              <a:highlight>
                <a:srgbClr val="280250"/>
              </a:highligh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207277" y="1082657"/>
            <a:ext cx="740908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s-CL" b="1" dirty="0" smtClean="0">
                <a:solidFill>
                  <a:srgbClr val="FFFFFF"/>
                </a:solidFill>
                <a:highlight>
                  <a:srgbClr val="280250"/>
                </a:highlight>
                <a:latin typeface="DM Sans" pitchFamily="2" charset="0"/>
                <a:sym typeface="DM Sans"/>
              </a:rPr>
              <a:t>El país</a:t>
            </a:r>
            <a:endParaRPr lang="es-CL" dirty="0">
              <a:solidFill>
                <a:srgbClr val="FFFFFF"/>
              </a:solidFill>
              <a:highlight>
                <a:srgbClr val="280250"/>
              </a:highlight>
            </a:endParaRPr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437120407"/>
              </p:ext>
            </p:extLst>
          </p:nvPr>
        </p:nvGraphicFramePr>
        <p:xfrm>
          <a:off x="432991" y="1481866"/>
          <a:ext cx="3297382" cy="219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089381780"/>
              </p:ext>
            </p:extLst>
          </p:nvPr>
        </p:nvGraphicFramePr>
        <p:xfrm>
          <a:off x="4707565" y="1597395"/>
          <a:ext cx="3297382" cy="2198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148738" y="4174908"/>
            <a:ext cx="5827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En contraste con los espacios próximos (como el hogar y el barrio), la ciudad en la que se vive y por último el país, se perciben como nada o poco seguros. 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570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7180370" y="117878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1.550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18766" y="93506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CONFIANZA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18766" y="450478"/>
            <a:ext cx="6550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¿Cuánto confía en las siguientes instituciones / medios?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20951" y="672362"/>
            <a:ext cx="20201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Muestra total, escala de 1 a 10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43278484"/>
              </p:ext>
            </p:extLst>
          </p:nvPr>
        </p:nvGraphicFramePr>
        <p:xfrm>
          <a:off x="81117" y="1231492"/>
          <a:ext cx="5139813" cy="36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762301" y="2078182"/>
            <a:ext cx="2474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Como ha ocurrido en estudios anteriores, la radio es el medio que suscita la mayor confianza.</a:t>
            </a:r>
          </a:p>
          <a:p>
            <a:pPr algn="just"/>
            <a:endParaRPr lang="es-CL" sz="1100" dirty="0">
              <a:latin typeface="DM Sans" pitchFamily="2" charset="0"/>
            </a:endParaRPr>
          </a:p>
          <a:p>
            <a:pPr algn="just"/>
            <a:r>
              <a:rPr lang="es-CL" sz="1100" dirty="0" smtClean="0">
                <a:latin typeface="DM Sans" pitchFamily="2" charset="0"/>
              </a:rPr>
              <a:t>Las instituciones políticas están en último lugar.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67979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ba6a28b80_0_124"/>
          <p:cNvSpPr txBox="1"/>
          <p:nvPr/>
        </p:nvSpPr>
        <p:spPr>
          <a:xfrm>
            <a:off x="8718600" y="4798502"/>
            <a:ext cx="4254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051" b="0" i="0" u="none" strike="noStrike" cap="none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16</a:t>
            </a:fld>
            <a:endParaRPr sz="1051" b="0" i="0" u="none" strike="noStrike" cap="non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90" name="Google Shape;190;g30ba6a28b80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1275" y="218575"/>
            <a:ext cx="1770327" cy="2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304801" y="240989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smtClean="0">
                <a:solidFill>
                  <a:schemeClr val="bg1"/>
                </a:solidFill>
                <a:latin typeface="Raleway Black" panose="020B0604020202020204" charset="0"/>
              </a:rPr>
              <a:t>USO DE MEDIOS</a:t>
            </a:r>
            <a:endParaRPr lang="es-CL" sz="2400" dirty="0">
              <a:solidFill>
                <a:schemeClr val="bg1"/>
              </a:solidFill>
              <a:latin typeface="Raleway Black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2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ldNum" idx="12"/>
          </p:nvPr>
        </p:nvSpPr>
        <p:spPr>
          <a:xfrm>
            <a:off x="69913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17</a:t>
            </a:fld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218766" y="93506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USO DE MEDIOS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765" y="450478"/>
            <a:ext cx="73458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En los últimos siete días, ¿cuántos días ha utilizado cada uno de los siguientes medios </a:t>
            </a:r>
            <a:r>
              <a:rPr lang="es-MX" sz="11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como fuente de noticias o información</a:t>
            </a:r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?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889874118"/>
              </p:ext>
            </p:extLst>
          </p:nvPr>
        </p:nvGraphicFramePr>
        <p:xfrm>
          <a:off x="81117" y="1231492"/>
          <a:ext cx="5139813" cy="36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20951" y="803979"/>
            <a:ext cx="29370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Muestra total, promedio de días a la semana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62301" y="2078182"/>
            <a:ext cx="24747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Los medios que funcionan a través de Internet aparecen como los más usados para informarse. </a:t>
            </a:r>
          </a:p>
          <a:p>
            <a:pPr algn="just"/>
            <a:endParaRPr lang="es-CL" sz="1100" dirty="0">
              <a:latin typeface="DM Sans" pitchFamily="2" charset="0"/>
            </a:endParaRPr>
          </a:p>
          <a:p>
            <a:pPr algn="just"/>
            <a:r>
              <a:rPr lang="es-CL" sz="1100" dirty="0" smtClean="0">
                <a:latin typeface="DM Sans" pitchFamily="2" charset="0"/>
              </a:rPr>
              <a:t>Los noticiarios de TV figuran en quinto lugar.</a:t>
            </a:r>
            <a:endParaRPr lang="es-CL" sz="110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53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ldNum" idx="12"/>
          </p:nvPr>
        </p:nvSpPr>
        <p:spPr>
          <a:xfrm>
            <a:off x="7053696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18</a:t>
            </a:fld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7180370" y="117878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1.550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8766" y="93506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USO DE MEDIOS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8765" y="450478"/>
            <a:ext cx="8128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En los últimos siete días, ¿cuándo fue la última vez que vio o escuchó las noticias de los canales de televisión, incluyendo las transmisiones por Internet? 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20951" y="803979"/>
            <a:ext cx="10166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Muestra total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581354056"/>
              </p:ext>
            </p:extLst>
          </p:nvPr>
        </p:nvGraphicFramePr>
        <p:xfrm>
          <a:off x="342936" y="1238337"/>
          <a:ext cx="5004918" cy="318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762301" y="2078182"/>
            <a:ext cx="2474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A pesar de lo anterior, al preguntar cuándo fue la última vez que vio noticias en televisión, un 41% señala que “hoy”.</a:t>
            </a:r>
            <a:endParaRPr lang="es-CL" sz="110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35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ldNum" idx="12"/>
          </p:nvPr>
        </p:nvSpPr>
        <p:spPr>
          <a:xfrm>
            <a:off x="697749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19</a:t>
            </a:fld>
            <a:endParaRPr dirty="0"/>
          </a:p>
        </p:txBody>
      </p:sp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218766" y="93506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USO DE MEDIOS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8765" y="450478"/>
            <a:ext cx="8128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En los últimos siete días, ¿cuándo fue la última vez que vio o escuchó las noticias de los canales de televisión, incluyendo las transmisiones por Internet? 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20951" y="803979"/>
            <a:ext cx="7184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Por sexo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401612397"/>
              </p:ext>
            </p:extLst>
          </p:nvPr>
        </p:nvGraphicFramePr>
        <p:xfrm>
          <a:off x="342936" y="1238337"/>
          <a:ext cx="5004918" cy="318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762301" y="2078182"/>
            <a:ext cx="2474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No hay grandes diferencias por sexo, salvo que las mujeres declaran en menor medida no haber visto nunca noticiarios.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180370" y="117878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1.550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1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ldNum" idx="12"/>
          </p:nvPr>
        </p:nvSpPr>
        <p:spPr>
          <a:xfrm>
            <a:off x="6998278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2</a:t>
            </a:fld>
            <a:endParaRPr dirty="0"/>
          </a:p>
        </p:txBody>
      </p:sp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304801" y="240989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rgbClr val="FF009D"/>
                </a:solidFill>
                <a:latin typeface="Raleway Black" panose="020B0604020202020204" charset="0"/>
              </a:rPr>
              <a:t>FICHA TÉCNICA</a:t>
            </a:r>
            <a:endParaRPr lang="es-CL" sz="2400" dirty="0">
              <a:solidFill>
                <a:srgbClr val="FF009D"/>
              </a:solidFill>
              <a:latin typeface="Raleway Black" panose="020B060402020202020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257570"/>
              </p:ext>
            </p:extLst>
          </p:nvPr>
        </p:nvGraphicFramePr>
        <p:xfrm>
          <a:off x="373389" y="828863"/>
          <a:ext cx="7468284" cy="39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483">
                  <a:extLst>
                    <a:ext uri="{9D8B030D-6E8A-4147-A177-3AD203B41FA5}">
                      <a16:colId xmlns:a16="http://schemas.microsoft.com/office/drawing/2014/main" val="1348773756"/>
                    </a:ext>
                  </a:extLst>
                </a:gridCol>
                <a:gridCol w="5218801">
                  <a:extLst>
                    <a:ext uri="{9D8B030D-6E8A-4147-A177-3AD203B41FA5}">
                      <a16:colId xmlns:a16="http://schemas.microsoft.com/office/drawing/2014/main" val="39081678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800" b="0" dirty="0" smtClean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DISEÑO DE INVESTIGACIÓN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00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800" b="0" dirty="0" smtClean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Estudio cuantitativo.</a:t>
                      </a:r>
                      <a:r>
                        <a:rPr lang="es-CL" sz="800" b="0" baseline="0" dirty="0" smtClean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E</a:t>
                      </a:r>
                      <a:r>
                        <a:rPr lang="es-CL" sz="800" b="0" dirty="0" smtClean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ncuesta online vía correo electrónico.</a:t>
                      </a:r>
                      <a:endParaRPr lang="es-CL" sz="8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2342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s-CL" sz="800" dirty="0" smtClean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UNIVERSO</a:t>
                      </a:r>
                      <a:endParaRPr lang="es-CL" sz="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00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800" dirty="0" smtClean="0">
                          <a:latin typeface="DM Sans" pitchFamily="2" charset="0"/>
                        </a:rPr>
                        <a:t>Personas mayores de 18 años, hombres y mujeres,</a:t>
                      </a:r>
                      <a:r>
                        <a:rPr lang="es-CL" sz="800" baseline="0" dirty="0" smtClean="0">
                          <a:latin typeface="DM Sans" pitchFamily="2" charset="0"/>
                        </a:rPr>
                        <a:t> de todas las regiones del país,</a:t>
                      </a:r>
                      <a:r>
                        <a:rPr lang="es-CL" sz="800" dirty="0" smtClean="0">
                          <a:latin typeface="DM Sans" pitchFamily="2" charset="0"/>
                        </a:rPr>
                        <a:t> usuarios de correo electrónico.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9606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s-CL" sz="800" dirty="0" smtClean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MUESTRA</a:t>
                      </a:r>
                      <a:endParaRPr lang="es-CL" sz="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00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800" dirty="0" smtClean="0">
                          <a:latin typeface="DM Sans" pitchFamily="2" charset="0"/>
                        </a:rPr>
                        <a:t>1.550 entrevistas web.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495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s-CL" sz="800" dirty="0" smtClean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MARCO MUESTRAL</a:t>
                      </a:r>
                      <a:endParaRPr lang="es-CL" sz="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00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800" dirty="0" smtClean="0">
                          <a:latin typeface="DM Sans" pitchFamily="2" charset="0"/>
                        </a:rPr>
                        <a:t>Base de datos de correos electrónicos de personas que habitan en el territorio chileno, de </a:t>
                      </a:r>
                      <a:r>
                        <a:rPr lang="es-CL" sz="800" b="1" dirty="0" smtClean="0">
                          <a:solidFill>
                            <a:srgbClr val="5B008F"/>
                          </a:solidFill>
                          <a:latin typeface="DM Sans" pitchFamily="2" charset="0"/>
                        </a:rPr>
                        <a:t>Panel LEAS UAI </a:t>
                      </a:r>
                      <a:r>
                        <a:rPr lang="es-CL" sz="800" dirty="0" smtClean="0">
                          <a:latin typeface="DM Sans" pitchFamily="2" charset="0"/>
                        </a:rPr>
                        <a:t>y </a:t>
                      </a:r>
                      <a:r>
                        <a:rPr lang="es-CL" sz="800" b="1" dirty="0" err="1" smtClean="0">
                          <a:solidFill>
                            <a:srgbClr val="5B008F"/>
                          </a:solidFill>
                          <a:latin typeface="DM Sans" pitchFamily="2" charset="0"/>
                        </a:rPr>
                        <a:t>Datavoz</a:t>
                      </a:r>
                      <a:r>
                        <a:rPr lang="es-CL" sz="800" dirty="0" smtClean="0">
                          <a:latin typeface="DM Sans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376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s-CL" sz="800" dirty="0" smtClean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PONDERACIÓN</a:t>
                      </a:r>
                      <a:endParaRPr lang="es-CL" sz="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00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800" dirty="0" smtClean="0">
                          <a:latin typeface="DM Sans" pitchFamily="2" charset="0"/>
                        </a:rPr>
                        <a:t>Ajuste post-encuesta considerando región, sexo, edad y nivel educacional. Los parámetros poblacionales de región, sexo y edad provienen de</a:t>
                      </a:r>
                      <a:r>
                        <a:rPr lang="es-CL" sz="800" baseline="0" dirty="0" smtClean="0">
                          <a:latin typeface="DM Sans" pitchFamily="2" charset="0"/>
                        </a:rPr>
                        <a:t> </a:t>
                      </a:r>
                      <a:r>
                        <a:rPr lang="es-CL" sz="800" dirty="0" smtClean="0">
                          <a:latin typeface="DM Sans" pitchFamily="2" charset="0"/>
                        </a:rPr>
                        <a:t>las proyecciones de población para el 2024 (INE). Los parámetros de nivel educacional provienen </a:t>
                      </a:r>
                      <a:r>
                        <a:rPr lang="es-CL" sz="800" baseline="0" dirty="0" smtClean="0">
                          <a:latin typeface="DM Sans" pitchFamily="2" charset="0"/>
                        </a:rPr>
                        <a:t>de la </a:t>
                      </a:r>
                      <a:r>
                        <a:rPr lang="es-CL" sz="800" dirty="0" smtClean="0">
                          <a:latin typeface="DM Sans" pitchFamily="2" charset="0"/>
                        </a:rPr>
                        <a:t>encuesta CASEN 2022, usando el factor de expansión regional.</a:t>
                      </a:r>
                      <a:endParaRPr lang="es-CL" sz="800" dirty="0">
                        <a:latin typeface="DM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616014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s-CL" sz="800" dirty="0" smtClean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TASA DE CONTACTO</a:t>
                      </a:r>
                      <a:endParaRPr lang="es-CL" sz="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00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800" dirty="0" smtClean="0">
                          <a:latin typeface="DM Sans" pitchFamily="2" charset="0"/>
                        </a:rPr>
                        <a:t>30,02% (proporción de correos abiertos, respecto de los enviados).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1217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s-CL" sz="800" dirty="0" smtClean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TASA DE RESPUESTA</a:t>
                      </a:r>
                      <a:endParaRPr lang="es-CL" sz="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00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800" dirty="0" smtClean="0">
                          <a:latin typeface="DM Sans" pitchFamily="2" charset="0"/>
                        </a:rPr>
                        <a:t>11,28% (proporción de encuestas respondidas, sobre el total de correos abiertos).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80845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s-CL" sz="800" dirty="0" smtClean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PERIODO DE TERRENO</a:t>
                      </a:r>
                      <a:endParaRPr lang="es-CL" sz="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00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800" dirty="0" smtClean="0">
                          <a:latin typeface="DM Sans" pitchFamily="2" charset="0"/>
                        </a:rPr>
                        <a:t>22 de noviembre a 11 de diciembre de 2024.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20866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s-CL" sz="800" dirty="0" smtClean="0">
                          <a:solidFill>
                            <a:schemeClr val="bg1"/>
                          </a:solidFill>
                          <a:latin typeface="DM Sans" pitchFamily="2" charset="0"/>
                        </a:rPr>
                        <a:t>RESPONSABLE DEL TERRENO</a:t>
                      </a:r>
                      <a:endParaRPr lang="es-CL" sz="800" dirty="0">
                        <a:solidFill>
                          <a:schemeClr val="bg1"/>
                        </a:solidFill>
                        <a:latin typeface="DM Sans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B008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800" b="1" dirty="0" smtClean="0">
                          <a:solidFill>
                            <a:srgbClr val="5B008F"/>
                          </a:solidFill>
                          <a:latin typeface="DM Sans" pitchFamily="2" charset="0"/>
                        </a:rPr>
                        <a:t>Laboratorio de Encuestas y Análisis Social</a:t>
                      </a:r>
                      <a:r>
                        <a:rPr lang="es-CL" sz="800" baseline="0" dirty="0" smtClean="0">
                          <a:latin typeface="DM Sans" pitchFamily="2" charset="0"/>
                        </a:rPr>
                        <a:t> (LEAS), Universidad Adolfo Ibáñez</a:t>
                      </a:r>
                      <a:endParaRPr lang="es-CL" sz="800" dirty="0" smtClean="0">
                        <a:latin typeface="DM Sans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160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9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218766" y="93506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USO DE MEDIOS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8765" y="450478"/>
            <a:ext cx="8128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En los últimos siete días, ¿cuándo fue la última vez que vio o escuchó las noticias de los canales de televisión, incluyendo las transmisiones por Internet? 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20951" y="803979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Por tramo de edad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143057817"/>
              </p:ext>
            </p:extLst>
          </p:nvPr>
        </p:nvGraphicFramePr>
        <p:xfrm>
          <a:off x="342935" y="1238337"/>
          <a:ext cx="5327819" cy="318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>
          <a:xfrm>
            <a:off x="6993265" y="4767263"/>
            <a:ext cx="2057400" cy="2739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20</a:t>
            </a:fld>
            <a:endParaRPr lang="es-CL" dirty="0"/>
          </a:p>
        </p:txBody>
      </p:sp>
      <p:sp>
        <p:nvSpPr>
          <p:cNvPr id="9" name="CuadroTexto 8"/>
          <p:cNvSpPr txBox="1"/>
          <p:nvPr/>
        </p:nvSpPr>
        <p:spPr>
          <a:xfrm>
            <a:off x="5936673" y="2078182"/>
            <a:ext cx="23003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Por edad, los mayores de 55 muestran el consumo de noticiarios más reciente (“hoy”).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180370" y="117878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1.550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8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218766" y="93506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USO DE MEDIOS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18765" y="450478"/>
            <a:ext cx="81285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En los últimos siete días, ¿cuándo fue la última vez que vio o escuchó las noticias de los canales de televisión, incluyendo las transmisiones por Internet? 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20951" y="803979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Por tramo de edad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057655785"/>
              </p:ext>
            </p:extLst>
          </p:nvPr>
        </p:nvGraphicFramePr>
        <p:xfrm>
          <a:off x="342935" y="1238337"/>
          <a:ext cx="5873510" cy="3188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>
          <a:xfrm>
            <a:off x="7007120" y="4767263"/>
            <a:ext cx="2057400" cy="2739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21</a:t>
            </a:fld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6463145" y="2078182"/>
            <a:ext cx="1773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Las personas de la zona norte declaran en mayor medida haber visto noticiarios “hoy”.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180370" y="117878"/>
            <a:ext cx="7168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1.550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13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>
          <a:xfrm>
            <a:off x="7007120" y="4767263"/>
            <a:ext cx="2057400" cy="2739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22</a:t>
            </a:fld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41" y="301859"/>
            <a:ext cx="5784134" cy="433810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876425" y="131897"/>
            <a:ext cx="535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En la última ocasión que vio noticiarios de televisión, ¿cuál es la noticia que más recuerda haber visto o escuchado?</a:t>
            </a:r>
            <a:endParaRPr lang="es-CL" sz="12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556518" y="4594478"/>
            <a:ext cx="59925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La noticia más recordada es el caso Monsalve, junto con las noticias sobre Jorge Valdivia.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85403" y="131897"/>
            <a:ext cx="7008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1.326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0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7180370" y="117878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1.350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18766" y="93506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USO DE MEDIOS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765" y="450478"/>
            <a:ext cx="73458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¿A través de qué medios comentó esta noticia con otras personas? Seleccione los que apliquen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133895692"/>
              </p:ext>
            </p:extLst>
          </p:nvPr>
        </p:nvGraphicFramePr>
        <p:xfrm>
          <a:off x="81117" y="1231492"/>
          <a:ext cx="5139813" cy="36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20951" y="803979"/>
            <a:ext cx="22397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Muestra total, respuesta múltiple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>
          <a:xfrm>
            <a:off x="7007120" y="4767263"/>
            <a:ext cx="2057400" cy="2739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23</a:t>
            </a:fld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5705475" y="2078182"/>
            <a:ext cx="25315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La mayoría de las conversaciones sobre la noticia más recordada, de acuerdo a las personas encuestadas, ocurrió en interacciones personales.</a:t>
            </a:r>
          </a:p>
          <a:p>
            <a:pPr algn="just"/>
            <a:endParaRPr lang="es-CL" sz="1100" dirty="0">
              <a:latin typeface="DM Sans" pitchFamily="2" charset="0"/>
            </a:endParaRPr>
          </a:p>
          <a:p>
            <a:pPr algn="just"/>
            <a:r>
              <a:rPr lang="es-CL" sz="1100" dirty="0" smtClean="0">
                <a:latin typeface="DM Sans" pitchFamily="2" charset="0"/>
              </a:rPr>
              <a:t>Un tercio dice no haber comentado la noticia con nadie.</a:t>
            </a:r>
            <a:endParaRPr lang="es-CL" sz="110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4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218766" y="93506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USO DE MEDIOS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358760217"/>
              </p:ext>
            </p:extLst>
          </p:nvPr>
        </p:nvGraphicFramePr>
        <p:xfrm>
          <a:off x="81117" y="1231492"/>
          <a:ext cx="5139813" cy="36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20951" y="803979"/>
            <a:ext cx="19415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Por sexo, respuesta múltiple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>
          <a:xfrm>
            <a:off x="7007120" y="4767263"/>
            <a:ext cx="2057400" cy="2739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24</a:t>
            </a:fld>
            <a:endParaRPr lang="es-CL"/>
          </a:p>
        </p:txBody>
      </p:sp>
      <p:sp>
        <p:nvSpPr>
          <p:cNvPr id="10" name="Rectángulo 9"/>
          <p:cNvSpPr/>
          <p:nvPr/>
        </p:nvSpPr>
        <p:spPr>
          <a:xfrm>
            <a:off x="218765" y="450478"/>
            <a:ext cx="73458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¿A través de qué medios comentó esta noticia con otras personas? Seleccione los que apliquen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705475" y="2078182"/>
            <a:ext cx="2531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Más mujeres que hombres comentan noticias en persona.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180370" y="117878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1.350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9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218766" y="93506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USO DE MEDIOS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765" y="450478"/>
            <a:ext cx="73458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¿A través de qué medios comenta noticias con otras personas? Seleccione los que apliquen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528548658"/>
              </p:ext>
            </p:extLst>
          </p:nvPr>
        </p:nvGraphicFramePr>
        <p:xfrm>
          <a:off x="81117" y="1231492"/>
          <a:ext cx="5139813" cy="36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20951" y="803979"/>
            <a:ext cx="25747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Por tramo de edad, respuesta múltiple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>
          <a:xfrm>
            <a:off x="7048684" y="4767263"/>
            <a:ext cx="2057400" cy="2739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25</a:t>
            </a:fld>
            <a:endParaRPr lang="es-CL"/>
          </a:p>
        </p:txBody>
      </p:sp>
      <p:sp>
        <p:nvSpPr>
          <p:cNvPr id="10" name="CuadroTexto 9"/>
          <p:cNvSpPr txBox="1"/>
          <p:nvPr/>
        </p:nvSpPr>
        <p:spPr>
          <a:xfrm>
            <a:off x="5705475" y="2078182"/>
            <a:ext cx="25315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El segmento de 35 a 54 años es el que más declara NO  haber comentado la noticia.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180370" y="117878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1.350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20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218766" y="93506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USO DE MEDIOS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765" y="450478"/>
            <a:ext cx="73458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¿A través de qué medios comenta noticias con otras personas? Seleccione los que apliquen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0951" y="803979"/>
            <a:ext cx="19399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Por zona, respuesta múltiple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919491524"/>
              </p:ext>
            </p:extLst>
          </p:nvPr>
        </p:nvGraphicFramePr>
        <p:xfrm>
          <a:off x="81117" y="1231492"/>
          <a:ext cx="5139813" cy="36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>
          <a:xfrm>
            <a:off x="7097175" y="4767263"/>
            <a:ext cx="2057400" cy="2739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26</a:t>
            </a:fld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705475" y="2078182"/>
            <a:ext cx="25315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Las zonas metropolitana y sur son las más proclives a comentar noticias en persona, aunque también declaran más el NO haber comentado.</a:t>
            </a:r>
          </a:p>
          <a:p>
            <a:pPr algn="just"/>
            <a:endParaRPr lang="es-CL" sz="1100" dirty="0">
              <a:latin typeface="DM Sans" pitchFamily="2" charset="0"/>
            </a:endParaRPr>
          </a:p>
          <a:p>
            <a:pPr algn="just"/>
            <a:r>
              <a:rPr lang="es-CL" sz="1100" dirty="0" err="1" smtClean="0">
                <a:latin typeface="DM Sans" pitchFamily="2" charset="0"/>
              </a:rPr>
              <a:t>Whatsapp</a:t>
            </a:r>
            <a:r>
              <a:rPr lang="es-CL" sz="1100" dirty="0" smtClean="0">
                <a:latin typeface="DM Sans" pitchFamily="2" charset="0"/>
              </a:rPr>
              <a:t> es más usado con este fin en el norte.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180370" y="117878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1.350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79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218766" y="93506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USO DE MEDIOS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765" y="450478"/>
            <a:ext cx="73458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En general, ¿cuánta atención presta a las noticias...?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0951" y="803979"/>
            <a:ext cx="27863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Muestra total, mucha o bastante atención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684483565"/>
              </p:ext>
            </p:extLst>
          </p:nvPr>
        </p:nvGraphicFramePr>
        <p:xfrm>
          <a:off x="81117" y="1231492"/>
          <a:ext cx="5139813" cy="36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>
          <a:xfrm>
            <a:off x="7069466" y="4767263"/>
            <a:ext cx="2057400" cy="2739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27</a:t>
            </a:fld>
            <a:endParaRPr lang="es-CL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705475" y="2078182"/>
            <a:ext cx="253159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Las noticias económicas, de acuerdo con los encuestados, son las que reciben mayor atención, seguidas de las políticas y las de desastres.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180370" y="117878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1.350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/>
          <p:cNvSpPr txBox="1"/>
          <p:nvPr/>
        </p:nvSpPr>
        <p:spPr>
          <a:xfrm>
            <a:off x="218766" y="93506"/>
            <a:ext cx="256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USO DE MEDIOS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18765" y="450478"/>
            <a:ext cx="73458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En general, ¿cuánta atención presta a las noticias...?</a:t>
            </a:r>
            <a:endParaRPr lang="es-CL" sz="1100" dirty="0">
              <a:solidFill>
                <a:schemeClr val="tx1">
                  <a:lumMod val="75000"/>
                  <a:lumOff val="25000"/>
                </a:schemeClr>
              </a:solidFill>
              <a:latin typeface="DM Sans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0951" y="803979"/>
            <a:ext cx="24881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Por sexo, mucha o bastante atención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712018357"/>
              </p:ext>
            </p:extLst>
          </p:nvPr>
        </p:nvGraphicFramePr>
        <p:xfrm>
          <a:off x="81117" y="1231492"/>
          <a:ext cx="5139813" cy="36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>
          <a:xfrm>
            <a:off x="7048684" y="4767263"/>
            <a:ext cx="2057400" cy="2739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28</a:t>
            </a:fld>
            <a:endParaRPr lang="es-CL"/>
          </a:p>
        </p:txBody>
      </p:sp>
      <p:sp>
        <p:nvSpPr>
          <p:cNvPr id="11" name="CuadroTexto 10"/>
          <p:cNvSpPr txBox="1"/>
          <p:nvPr/>
        </p:nvSpPr>
        <p:spPr>
          <a:xfrm>
            <a:off x="7180370" y="117878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1.545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220930" y="1069060"/>
            <a:ext cx="292395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s-CL" sz="1100" dirty="0" smtClean="0">
                <a:latin typeface="DM Sans" panose="020B0604020202020204" charset="0"/>
              </a:rPr>
              <a:t>Se observan diferencias por sexo respecto del tipo de noticias a las que se presta atención: “económicas” es mucho más mencionado entre los hombres encuestados, mientras que “desastres y/o cambio climático” y “policiales, judiciales, delictuales” </a:t>
            </a:r>
            <a:r>
              <a:rPr lang="es-CL" sz="1100" smtClean="0">
                <a:latin typeface="DM Sans" panose="020B0604020202020204" charset="0"/>
              </a:rPr>
              <a:t>entre mujeres. </a:t>
            </a:r>
            <a:endParaRPr lang="es-CL" sz="1100" dirty="0">
              <a:latin typeface="DM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943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ba6a28b80_0_124"/>
          <p:cNvSpPr txBox="1"/>
          <p:nvPr/>
        </p:nvSpPr>
        <p:spPr>
          <a:xfrm>
            <a:off x="8718600" y="4798502"/>
            <a:ext cx="4254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051" b="0" i="0" u="none" strike="noStrike" cap="none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29</a:t>
            </a:fld>
            <a:endParaRPr sz="1051" b="0" i="0" u="none" strike="noStrike" cap="non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90" name="Google Shape;190;g30ba6a28b80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1275" y="218575"/>
            <a:ext cx="1770327" cy="2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21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ldNum" idx="12"/>
          </p:nvPr>
        </p:nvSpPr>
        <p:spPr>
          <a:xfrm>
            <a:off x="6949786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3</a:t>
            </a:fld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304801" y="240989"/>
            <a:ext cx="472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rgbClr val="FF009D"/>
                </a:solidFill>
                <a:latin typeface="Raleway Black" panose="020B0604020202020204" charset="0"/>
              </a:rPr>
              <a:t>DESCRIPCIÓN DE LA MUESTRA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44488" y="639485"/>
            <a:ext cx="928459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s-CL" b="1" dirty="0" smtClean="0">
                <a:solidFill>
                  <a:srgbClr val="FFFFFF"/>
                </a:solidFill>
                <a:highlight>
                  <a:srgbClr val="280250"/>
                </a:highlight>
                <a:latin typeface="DM Sans" pitchFamily="2" charset="0"/>
                <a:sym typeface="DM Sans"/>
              </a:rPr>
              <a:t>Por sexo</a:t>
            </a:r>
            <a:endParaRPr lang="es-CL" dirty="0">
              <a:solidFill>
                <a:srgbClr val="FFFFFF"/>
              </a:solidFill>
              <a:highlight>
                <a:srgbClr val="280250"/>
              </a:highligh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015123" y="639485"/>
            <a:ext cx="1895071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s-CL" b="1" dirty="0" smtClean="0">
                <a:solidFill>
                  <a:srgbClr val="FFFFFF"/>
                </a:solidFill>
                <a:highlight>
                  <a:srgbClr val="280250"/>
                </a:highlight>
                <a:latin typeface="DM Sans" pitchFamily="2" charset="0"/>
                <a:sym typeface="DM Sans"/>
              </a:rPr>
              <a:t>Por tramos de edad</a:t>
            </a:r>
            <a:endParaRPr lang="es-CL" dirty="0">
              <a:solidFill>
                <a:srgbClr val="FFFFFF"/>
              </a:solidFill>
              <a:highlight>
                <a:srgbClr val="280250"/>
              </a:highlight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85227" y="2733656"/>
            <a:ext cx="1846980" cy="372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s-CL" b="1" dirty="0" smtClean="0">
                <a:solidFill>
                  <a:srgbClr val="FFFFFF"/>
                </a:solidFill>
                <a:highlight>
                  <a:srgbClr val="280250"/>
                </a:highlight>
                <a:latin typeface="DM Sans" pitchFamily="2" charset="0"/>
                <a:sym typeface="DM Sans"/>
              </a:rPr>
              <a:t>Por nivel educativo</a:t>
            </a:r>
            <a:endParaRPr lang="es-CL" dirty="0">
              <a:solidFill>
                <a:srgbClr val="FFFFFF"/>
              </a:solidFill>
              <a:highlight>
                <a:srgbClr val="280250"/>
              </a:highlight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438738369"/>
              </p:ext>
            </p:extLst>
          </p:nvPr>
        </p:nvGraphicFramePr>
        <p:xfrm>
          <a:off x="233879" y="966831"/>
          <a:ext cx="3149677" cy="1601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Gráfico 25"/>
          <p:cNvGraphicFramePr/>
          <p:nvPr>
            <p:extLst>
              <p:ext uri="{D42A27DB-BD31-4B8C-83A1-F6EECF244321}">
                <p14:modId xmlns:p14="http://schemas.microsoft.com/office/powerpoint/2010/main" val="3115827154"/>
              </p:ext>
            </p:extLst>
          </p:nvPr>
        </p:nvGraphicFramePr>
        <p:xfrm>
          <a:off x="4388268" y="937551"/>
          <a:ext cx="3148781" cy="1660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1814997849"/>
              </p:ext>
            </p:extLst>
          </p:nvPr>
        </p:nvGraphicFramePr>
        <p:xfrm>
          <a:off x="-187649" y="3140699"/>
          <a:ext cx="3992732" cy="177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391488146"/>
              </p:ext>
            </p:extLst>
          </p:nvPr>
        </p:nvGraphicFramePr>
        <p:xfrm>
          <a:off x="4284406" y="3095519"/>
          <a:ext cx="3429000" cy="1873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2" name="Rectángulo 21"/>
          <p:cNvSpPr/>
          <p:nvPr/>
        </p:nvSpPr>
        <p:spPr>
          <a:xfrm>
            <a:off x="5220307" y="2744204"/>
            <a:ext cx="1484702" cy="351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s-CL" b="1" dirty="0" smtClean="0">
                <a:solidFill>
                  <a:srgbClr val="FFFFFF"/>
                </a:solidFill>
                <a:highlight>
                  <a:srgbClr val="280250"/>
                </a:highlight>
                <a:latin typeface="DM Sans" pitchFamily="2" charset="0"/>
                <a:sym typeface="DM Sans"/>
              </a:rPr>
              <a:t>Por </a:t>
            </a:r>
            <a:r>
              <a:rPr lang="es-CL" b="1" dirty="0" err="1" smtClean="0">
                <a:solidFill>
                  <a:srgbClr val="FFFFFF"/>
                </a:solidFill>
                <a:highlight>
                  <a:srgbClr val="280250"/>
                </a:highlight>
                <a:latin typeface="DM Sans" pitchFamily="2" charset="0"/>
                <a:sym typeface="DM Sans"/>
              </a:rPr>
              <a:t>macrozona</a:t>
            </a:r>
            <a:endParaRPr lang="es-CL" dirty="0">
              <a:solidFill>
                <a:srgbClr val="FFFFFF"/>
              </a:solidFill>
              <a:highlight>
                <a:srgbClr val="28025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ba6a28b80_0_124"/>
          <p:cNvSpPr txBox="1"/>
          <p:nvPr/>
        </p:nvSpPr>
        <p:spPr>
          <a:xfrm>
            <a:off x="8718600" y="4798502"/>
            <a:ext cx="4254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051" b="0" i="0" u="none" strike="noStrike" cap="none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4</a:t>
            </a:fld>
            <a:endParaRPr sz="1051" b="0" i="0" u="none" strike="noStrike" cap="none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90" name="Google Shape;190;g30ba6a28b80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1275" y="218575"/>
            <a:ext cx="1770327" cy="2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304801" y="240989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  <a:latin typeface="Raleway Black" panose="020B0604020202020204" charset="0"/>
              </a:rPr>
              <a:t>SITUACIÓN DEL PAÍS</a:t>
            </a:r>
            <a:endParaRPr lang="es-CL" sz="2400" dirty="0">
              <a:solidFill>
                <a:schemeClr val="bg1"/>
              </a:solidFill>
              <a:latin typeface="Raleway Black" panose="020B0604020202020204" charset="0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4</a:t>
            </a:fld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ldNum" idx="12"/>
          </p:nvPr>
        </p:nvSpPr>
        <p:spPr>
          <a:xfrm>
            <a:off x="6929004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5</a:t>
            </a:fld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38289183"/>
              </p:ext>
            </p:extLst>
          </p:nvPr>
        </p:nvGraphicFramePr>
        <p:xfrm>
          <a:off x="81117" y="1231492"/>
          <a:ext cx="5139813" cy="36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458650" y="117878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1.547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20951" y="93506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SITUACIÓN DEL PAÍS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20951" y="473904"/>
            <a:ext cx="61531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A su juicio, actualmente ¿cuál es el principal problema que afecta a los chilenos?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20951" y="654247"/>
            <a:ext cx="63863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¿Y cuál es el segundo principal problema que afecta a los chilenos?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20951" y="834591"/>
            <a:ext cx="10166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Muestra total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846618" y="2292927"/>
            <a:ext cx="2362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El principal problema que perciben los encuestados es la delincuencia, a bastante distancia de otros temas de preocupación.</a:t>
            </a:r>
            <a:endParaRPr lang="es-CL" sz="110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2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ldNum" idx="12"/>
          </p:nvPr>
        </p:nvSpPr>
        <p:spPr>
          <a:xfrm>
            <a:off x="696364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6</a:t>
            </a:fld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220951" y="93506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SITUACIÓN DEL PAÍS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20951" y="473904"/>
            <a:ext cx="61531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A su juicio, actualmente ¿cuál es el principal problema que afecta a los chilenos?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0951" y="654247"/>
            <a:ext cx="63863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¿Y cuál es el segundo principal problema que afecta a los chilenos?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772663447"/>
              </p:ext>
            </p:extLst>
          </p:nvPr>
        </p:nvGraphicFramePr>
        <p:xfrm>
          <a:off x="81117" y="1231492"/>
          <a:ext cx="5139813" cy="36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20951" y="834591"/>
            <a:ext cx="17860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Por sexo, total menciones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846618" y="2292927"/>
            <a:ext cx="2362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Las mujeres tienden a dar una prioridad levemente mayor a la delincuencia como tema de preocupación.</a:t>
            </a:r>
          </a:p>
          <a:p>
            <a:pPr algn="just"/>
            <a:r>
              <a:rPr lang="es-CL" sz="1100" dirty="0" smtClean="0">
                <a:latin typeface="DM Sans" pitchFamily="2" charset="0"/>
              </a:rPr>
              <a:t/>
            </a:r>
            <a:br>
              <a:rPr lang="es-CL" sz="1100" dirty="0" smtClean="0">
                <a:latin typeface="DM Sans" pitchFamily="2" charset="0"/>
              </a:rPr>
            </a:br>
            <a:r>
              <a:rPr lang="es-CL" sz="1100" dirty="0" smtClean="0">
                <a:latin typeface="DM Sans" pitchFamily="2" charset="0"/>
              </a:rPr>
              <a:t>En cambio, la inmigración como problema es mucho más señalado por hombres que por mujeres.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458650" y="117878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1.547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5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ldNum" idx="12"/>
          </p:nvPr>
        </p:nvSpPr>
        <p:spPr>
          <a:xfrm>
            <a:off x="6998278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7</a:t>
            </a:fld>
            <a:endParaRPr dirty="0"/>
          </a:p>
        </p:txBody>
      </p:sp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446078753"/>
              </p:ext>
            </p:extLst>
          </p:nvPr>
        </p:nvGraphicFramePr>
        <p:xfrm>
          <a:off x="81117" y="1231492"/>
          <a:ext cx="5139813" cy="36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220951" y="93506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SITUACIÓN DEL PAÍS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20951" y="473904"/>
            <a:ext cx="61531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A su juicio, actualmente ¿cuál es el principal problema que afecta a los chilenos?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20951" y="654247"/>
            <a:ext cx="63863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¿Y cuál es el segundo principal problema que afecta a los chilenos?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20951" y="834591"/>
            <a:ext cx="18133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Por edad, total menciones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942985" y="2195946"/>
            <a:ext cx="247476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Por edad, la inmigración es citada como problema en mayor medida por jóvenes. Este grupo sitúa a la violencia en tercer lugar de importancia, distinguiéndose de otros grupos.</a:t>
            </a:r>
          </a:p>
          <a:p>
            <a:pPr algn="just"/>
            <a:endParaRPr lang="es-CL" sz="1100" dirty="0">
              <a:latin typeface="DM Sans" pitchFamily="2" charset="0"/>
            </a:endParaRPr>
          </a:p>
          <a:p>
            <a:pPr algn="just"/>
            <a:r>
              <a:rPr lang="es-CL" sz="1100" dirty="0" smtClean="0">
                <a:latin typeface="DM Sans" pitchFamily="2" charset="0"/>
              </a:rPr>
              <a:t>Temas como corrupción, narcotráfico y pensiones aparecen como preocupaciones más asociadas a grupos de 55 y más.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458650" y="117878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1.547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20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ldNum" idx="12"/>
          </p:nvPr>
        </p:nvSpPr>
        <p:spPr>
          <a:xfrm>
            <a:off x="7032915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8</a:t>
            </a:fld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220951" y="93506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SITUACIÓN DEL PAÍS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20951" y="473904"/>
            <a:ext cx="61531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A su juicio, actualmente ¿cuál es el principal problema que afecta a los chilenos?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20951" y="654247"/>
            <a:ext cx="63863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¿Y cuál es el segundo principal problema que afecta a los chilenos?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20951" y="834591"/>
            <a:ext cx="17844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Por zona, total menciones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701922687"/>
              </p:ext>
            </p:extLst>
          </p:nvPr>
        </p:nvGraphicFramePr>
        <p:xfrm>
          <a:off x="81117" y="1231492"/>
          <a:ext cx="5139813" cy="360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5942985" y="2195946"/>
            <a:ext cx="24747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Delincuencia preocupa más en la zona centro y sur, mientras que la zona norte ubica a la inmigración como el principal problema del país.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458650" y="117878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1.547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0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"/>
          <p:cNvSpPr txBox="1">
            <a:spLocks noGrp="1"/>
          </p:cNvSpPr>
          <p:nvPr>
            <p:ph type="sldNum" idx="12"/>
          </p:nvPr>
        </p:nvSpPr>
        <p:spPr>
          <a:xfrm>
            <a:off x="7046769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L"/>
              <a:t>9</a:t>
            </a:fld>
            <a:endParaRPr dirty="0"/>
          </a:p>
        </p:txBody>
      </p:sp>
      <p:pic>
        <p:nvPicPr>
          <p:cNvPr id="135" name="Google Shape;13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74084" y="131897"/>
            <a:ext cx="311348" cy="3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/>
          <p:cNvSpPr txBox="1"/>
          <p:nvPr/>
        </p:nvSpPr>
        <p:spPr>
          <a:xfrm>
            <a:off x="218766" y="93506"/>
            <a:ext cx="3264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Raleway Black" panose="020B0604020202020204" charset="0"/>
              </a:rPr>
              <a:t>SITUACIÓN DEL PAÍS</a:t>
            </a:r>
            <a:endParaRPr lang="es-CL" sz="2400" dirty="0">
              <a:solidFill>
                <a:schemeClr val="tx1">
                  <a:lumMod val="85000"/>
                  <a:lumOff val="15000"/>
                </a:schemeClr>
              </a:solidFill>
              <a:latin typeface="Raleway Black" panose="020B060402020202020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18766" y="450478"/>
            <a:ext cx="61531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M Sans" pitchFamily="2" charset="0"/>
              </a:rPr>
              <a:t>En general, ¿cuánta preocupación siente usted de ser víctima de un delito?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809378829"/>
              </p:ext>
            </p:extLst>
          </p:nvPr>
        </p:nvGraphicFramePr>
        <p:xfrm>
          <a:off x="145026" y="882029"/>
          <a:ext cx="5068529" cy="394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uadroTexto 20"/>
          <p:cNvSpPr txBox="1"/>
          <p:nvPr/>
        </p:nvSpPr>
        <p:spPr>
          <a:xfrm>
            <a:off x="220951" y="628114"/>
            <a:ext cx="1582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50" dirty="0" smtClean="0">
                <a:solidFill>
                  <a:srgbClr val="FF009D"/>
                </a:solidFill>
                <a:latin typeface="DM Sans" pitchFamily="2" charset="0"/>
              </a:rPr>
              <a:t>Total y por segmentos</a:t>
            </a:r>
            <a:endParaRPr lang="es-CL" sz="1050" dirty="0">
              <a:solidFill>
                <a:srgbClr val="FF009D"/>
              </a:solidFill>
              <a:latin typeface="DM Sans" pitchFamily="2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762301" y="2078182"/>
            <a:ext cx="247476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100" dirty="0" smtClean="0">
                <a:latin typeface="DM Sans" pitchFamily="2" charset="0"/>
              </a:rPr>
              <a:t>El temor a ser víctima de delitos es alto (sobre 64%), en todos los segmentos. Este miedo es más alto entre las mujeres, en los jóvenes, y en la zona norte y centro del país.</a:t>
            </a:r>
            <a:endParaRPr lang="es-CL" sz="1100" dirty="0">
              <a:latin typeface="DM Sans" pitchFamily="2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458650" y="117878"/>
            <a:ext cx="704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DM Sans" pitchFamily="2" charset="0"/>
              </a:rPr>
              <a:t>N = 1.538</a:t>
            </a:r>
            <a:endParaRPr lang="es-CL" sz="1000" dirty="0">
              <a:solidFill>
                <a:schemeClr val="tx1">
                  <a:lumMod val="50000"/>
                  <a:lumOff val="50000"/>
                </a:schemeClr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018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1580</Words>
  <Application>Microsoft Office PowerPoint</Application>
  <PresentationFormat>Presentación en pantalla (16:9)</PresentationFormat>
  <Paragraphs>193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Raleway Black</vt:lpstr>
      <vt:lpstr>DM Sans</vt:lpstr>
      <vt:lpstr>Calibri</vt:lpstr>
      <vt:lpstr>DM Sans Medium</vt:lpstr>
      <vt:lpstr>DM Sans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Miguel Valenzuela Loguercio</dc:creator>
  <cp:lastModifiedBy>MarÍa Soledad Escala</cp:lastModifiedBy>
  <cp:revision>128</cp:revision>
  <dcterms:created xsi:type="dcterms:W3CDTF">2024-10-15T18:28:17Z</dcterms:created>
  <dcterms:modified xsi:type="dcterms:W3CDTF">2024-12-26T18:40:33Z</dcterms:modified>
</cp:coreProperties>
</file>